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ink/ink1.xml" ContentType="application/inkml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8"/>
  </p:notesMasterIdLst>
  <p:sldIdLst>
    <p:sldId id="258" r:id="rId2"/>
    <p:sldId id="275" r:id="rId3"/>
    <p:sldId id="406" r:id="rId4"/>
    <p:sldId id="352" r:id="rId5"/>
    <p:sldId id="353" r:id="rId6"/>
    <p:sldId id="408" r:id="rId7"/>
    <p:sldId id="357" r:id="rId8"/>
    <p:sldId id="355" r:id="rId9"/>
    <p:sldId id="372" r:id="rId10"/>
    <p:sldId id="407" r:id="rId11"/>
    <p:sldId id="356" r:id="rId12"/>
    <p:sldId id="361" r:id="rId13"/>
    <p:sldId id="405" r:id="rId14"/>
    <p:sldId id="365" r:id="rId15"/>
    <p:sldId id="359" r:id="rId16"/>
    <p:sldId id="413" r:id="rId17"/>
    <p:sldId id="434" r:id="rId18"/>
    <p:sldId id="360" r:id="rId19"/>
    <p:sldId id="433" r:id="rId20"/>
    <p:sldId id="366" r:id="rId21"/>
    <p:sldId id="363" r:id="rId22"/>
    <p:sldId id="451" r:id="rId23"/>
    <p:sldId id="404" r:id="rId24"/>
    <p:sldId id="435" r:id="rId25"/>
    <p:sldId id="440" r:id="rId26"/>
    <p:sldId id="437" r:id="rId27"/>
    <p:sldId id="368" r:id="rId28"/>
    <p:sldId id="438" r:id="rId29"/>
    <p:sldId id="369" r:id="rId30"/>
    <p:sldId id="439" r:id="rId31"/>
    <p:sldId id="370" r:id="rId32"/>
    <p:sldId id="376" r:id="rId33"/>
    <p:sldId id="379" r:id="rId34"/>
    <p:sldId id="381" r:id="rId35"/>
    <p:sldId id="452" r:id="rId36"/>
    <p:sldId id="403" r:id="rId37"/>
    <p:sldId id="443" r:id="rId38"/>
    <p:sldId id="442" r:id="rId39"/>
    <p:sldId id="444" r:id="rId40"/>
    <p:sldId id="446" r:id="rId41"/>
    <p:sldId id="382" r:id="rId42"/>
    <p:sldId id="445" r:id="rId43"/>
    <p:sldId id="384" r:id="rId44"/>
    <p:sldId id="420" r:id="rId45"/>
    <p:sldId id="385" r:id="rId46"/>
    <p:sldId id="386" r:id="rId47"/>
    <p:sldId id="409" r:id="rId48"/>
    <p:sldId id="453" r:id="rId49"/>
    <p:sldId id="447" r:id="rId50"/>
    <p:sldId id="448" r:id="rId51"/>
    <p:sldId id="449" r:id="rId52"/>
    <p:sldId id="450" r:id="rId53"/>
    <p:sldId id="454" r:id="rId54"/>
    <p:sldId id="396" r:id="rId55"/>
    <p:sldId id="398" r:id="rId56"/>
    <p:sldId id="399" r:id="rId57"/>
    <p:sldId id="400" r:id="rId58"/>
    <p:sldId id="426" r:id="rId59"/>
    <p:sldId id="411" r:id="rId60"/>
    <p:sldId id="412" r:id="rId61"/>
    <p:sldId id="414" r:id="rId62"/>
    <p:sldId id="424" r:id="rId63"/>
    <p:sldId id="418" r:id="rId64"/>
    <p:sldId id="419" r:id="rId65"/>
    <p:sldId id="427" r:id="rId66"/>
    <p:sldId id="415" r:id="rId6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69" autoAdjust="0"/>
    <p:restoredTop sz="80859" autoAdjust="0"/>
  </p:normalViewPr>
  <p:slideViewPr>
    <p:cSldViewPr snapToGrid="0">
      <p:cViewPr varScale="1">
        <p:scale>
          <a:sx n="92" d="100"/>
          <a:sy n="92" d="100"/>
        </p:scale>
        <p:origin x="768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2-20T00:48:48.683"/>
    </inkml:context>
    <inkml:brush xml:id="br0">
      <inkml:brushProperty name="width" value="0.05" units="cm"/>
      <inkml:brushProperty name="height" value="0.05" units="cm"/>
      <inkml:brushProperty name="color" value="#333333"/>
    </inkml:brush>
  </inkml:definitions>
  <inkml:trace contextRef="#ctx0" brushRef="#br0">0 0 13491,'28'48'4489,"-30"-32"-4353,8-8-1064,14 4-1345,14-2 1513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1727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B7D6DDD3-D7E9-488B-B626-1E8285E424D8}" type="datetimeFigureOut">
              <a:rPr lang="en-US" smtClean="0"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77875" y="1200150"/>
            <a:ext cx="5759450" cy="32400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620577"/>
            <a:ext cx="5852160" cy="3780473"/>
          </a:xfrm>
          <a:prstGeom prst="rect">
            <a:avLst/>
          </a:prstGeom>
        </p:spPr>
        <p:txBody>
          <a:bodyPr vert="horz" lIns="96661" tIns="48331" rIns="96661" bIns="48331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1726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65CF6084-2C3C-4FE7-B181-D16A3429058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4252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689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3605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5989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5CF6084-2C3C-4FE7-B181-D16A3429058A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2349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 userDrawn="1"/>
        </p:nvSpPr>
        <p:spPr>
          <a:xfrm>
            <a:off x="0" y="6171231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7" name="Rectangle 16"/>
          <p:cNvSpPr/>
          <p:nvPr userDrawn="1"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64" y="6292310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 marL="91440" indent="-91440">
              <a:buSzPct val="100000"/>
              <a:buFont typeface="Wingdings" panose="05000000000000000000" pitchFamily="2" charset="2"/>
              <a:buChar char="q"/>
              <a:defRPr/>
            </a:lvl1pPr>
          </a:lstStyle>
          <a:p>
            <a:pPr lvl="0"/>
            <a:r>
              <a:rPr lang="en-US" dirty="0"/>
              <a:t> 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7" name="Picture 16" descr="final-logo-3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379551"/>
            <a:ext cx="1117381" cy="81740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045" y="6405564"/>
            <a:ext cx="2113225" cy="334949"/>
          </a:xfrm>
          <a:prstGeom prst="rect">
            <a:avLst/>
          </a:prstGeom>
        </p:spPr>
      </p:pic>
      <p:sp>
        <p:nvSpPr>
          <p:cNvPr id="12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54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06019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214193"/>
            <a:ext cx="4937760" cy="3378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477911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214193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6339080"/>
            <a:ext cx="12192000" cy="518920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27259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32682" y="6508672"/>
            <a:ext cx="984019" cy="273844"/>
          </a:xfrm>
          <a:prstGeom prst="rect">
            <a:avLst/>
          </a:prstGeom>
        </p:spPr>
        <p:txBody>
          <a:bodyPr vert="horz" lIns="68567" tIns="34289" rIns="68567" bIns="34289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07" y="6405564"/>
            <a:ext cx="2113225" cy="334949"/>
          </a:xfrm>
          <a:prstGeom prst="rect">
            <a:avLst/>
          </a:prstGeom>
        </p:spPr>
      </p:pic>
      <p:pic>
        <p:nvPicPr>
          <p:cNvPr id="16" name="Picture 15" descr="final-logo-3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543" y="6446621"/>
            <a:ext cx="923615" cy="67565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  <a:prstGeom prst="rect">
            <a:avLst/>
          </a:prstGeo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6160663"/>
            <a:ext cx="12192000" cy="697337"/>
          </a:xfrm>
          <a:prstGeom prst="rect">
            <a:avLst/>
          </a:prstGeom>
          <a:solidFill>
            <a:srgbClr val="57068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800" dirty="0"/>
          </a:p>
        </p:txBody>
      </p:sp>
      <p:sp>
        <p:nvSpPr>
          <p:cNvPr id="9" name="Rectangle 8"/>
          <p:cNvSpPr/>
          <p:nvPr/>
        </p:nvSpPr>
        <p:spPr>
          <a:xfrm>
            <a:off x="15" y="6094179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04021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539277"/>
            <a:ext cx="10058400" cy="432981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46794" y="6314268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4330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07" y="6307398"/>
            <a:ext cx="2113225" cy="334949"/>
          </a:xfrm>
          <a:prstGeom prst="rect">
            <a:avLst/>
          </a:prstGeom>
        </p:spPr>
      </p:pic>
      <p:pic>
        <p:nvPicPr>
          <p:cNvPr id="15" name="Picture 14" descr="final-logo-3.eps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1914" y="6270691"/>
            <a:ext cx="1117381" cy="8174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6.jpeg"/><Relationship Id="rId7" Type="http://schemas.openxmlformats.org/officeDocument/2006/relationships/image" Target="../media/image4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31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30.png"/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0.png"/><Relationship Id="rId5" Type="http://schemas.openxmlformats.org/officeDocument/2006/relationships/image" Target="../media/image310.png"/><Relationship Id="rId4" Type="http://schemas.openxmlformats.org/officeDocument/2006/relationships/image" Target="../media/image30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0.png"/><Relationship Id="rId2" Type="http://schemas.openxmlformats.org/officeDocument/2006/relationships/image" Target="../media/image4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0.png"/><Relationship Id="rId4" Type="http://schemas.openxmlformats.org/officeDocument/2006/relationships/image" Target="../media/image42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3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58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ithub.com/sdrangan/introml/blob/master/logistic/breast_cancer.ipynb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tiff"/><Relationship Id="rId2" Type="http://schemas.openxmlformats.org/officeDocument/2006/relationships/image" Target="../media/image7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tiff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0.png"/><Relationship Id="rId2" Type="http://schemas.openxmlformats.org/officeDocument/2006/relationships/image" Target="../media/image63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6600" dirty="0"/>
              <a:t>Unit 6 </a:t>
            </a:r>
            <a:br>
              <a:rPr lang="en-US" sz="6600" dirty="0"/>
            </a:br>
            <a:r>
              <a:rPr lang="en-US" sz="6600" dirty="0"/>
              <a:t>Linear Classification &amp; Logistic Regression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EE-</a:t>
            </a:r>
            <a:r>
              <a:rPr lang="en-US" dirty="0" err="1"/>
              <a:t>uy</a:t>
            </a:r>
            <a:r>
              <a:rPr lang="en-US" dirty="0"/>
              <a:t> 4563/EL-GY 9143:  Introduction to machine learning</a:t>
            </a:r>
          </a:p>
          <a:p>
            <a:r>
              <a:rPr lang="en-US" dirty="0"/>
              <a:t>Prof. </a:t>
            </a:r>
            <a:r>
              <a:rPr lang="en-US" dirty="0" err="1"/>
              <a:t>Sundeep</a:t>
            </a:r>
            <a:r>
              <a:rPr lang="en-US" dirty="0"/>
              <a:t> </a:t>
            </a:r>
            <a:r>
              <a:rPr lang="en-US" dirty="0" err="1"/>
              <a:t>rangan</a:t>
            </a:r>
            <a:r>
              <a:rPr lang="en-US" dirty="0"/>
              <a:t> (with Modification by Yao Wang)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4293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BCA63-72C6-46DB-8AB5-2E485D048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54896B-38D5-412F-8690-FE63F0A42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5680308" cy="4329817"/>
          </a:xfrm>
        </p:spPr>
        <p:txBody>
          <a:bodyPr/>
          <a:lstStyle/>
          <a:p>
            <a:r>
              <a:rPr lang="en-US" dirty="0"/>
              <a:t>Get into groups</a:t>
            </a:r>
          </a:p>
          <a:p>
            <a:pPr lvl="1"/>
            <a:r>
              <a:rPr lang="en-US" dirty="0"/>
              <a:t>At least one must have a laptop with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r>
              <a:rPr lang="en-US" dirty="0"/>
              <a:t>Determine a classification rule</a:t>
            </a:r>
          </a:p>
          <a:p>
            <a:pPr lvl="1"/>
            <a:r>
              <a:rPr lang="en-US" dirty="0"/>
              <a:t>Predict class label from the two features</a:t>
            </a:r>
          </a:p>
          <a:p>
            <a:r>
              <a:rPr lang="en-US" dirty="0"/>
              <a:t>Test in python</a:t>
            </a:r>
          </a:p>
          <a:p>
            <a:pPr lvl="1"/>
            <a:r>
              <a:rPr lang="en-US" dirty="0"/>
              <a:t>Make the predictions</a:t>
            </a:r>
          </a:p>
          <a:p>
            <a:pPr lvl="1"/>
            <a:r>
              <a:rPr lang="en-US" dirty="0"/>
              <a:t>Measure the accuracy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BB4792B-EECB-4701-965B-4F43AD229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713E2E-76BE-4069-AFA6-6260D2FB0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561" y="1502517"/>
            <a:ext cx="4313119" cy="30569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1F16C4-FDD2-434D-9D53-B5F5D8832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746" y="4548032"/>
            <a:ext cx="8115300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714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Possible Classification Rule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are other possible classification rules?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Every rule misclassifies some points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What is optimal?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367346" y="1539277"/>
                <a:ext cx="4788333" cy="4329817"/>
              </a:xfrm>
              <a:blipFill>
                <a:blip r:embed="rId2"/>
                <a:stretch>
                  <a:fillRect l="-3057" t="-1549" r="-29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11</a:t>
            </a:fld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" y="1689647"/>
            <a:ext cx="5753100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4216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Mangasarian’s</a:t>
            </a:r>
            <a:r>
              <a:rPr lang="en-US" dirty="0"/>
              <a:t> Original Paper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19854" y="1539277"/>
            <a:ext cx="5635825" cy="4329817"/>
          </a:xfrm>
        </p:spPr>
        <p:txBody>
          <a:bodyPr/>
          <a:lstStyle/>
          <a:p>
            <a:r>
              <a:rPr lang="en-US" dirty="0"/>
              <a:t>Proposes </a:t>
            </a:r>
            <a:r>
              <a:rPr lang="en-US" dirty="0" err="1"/>
              <a:t>Multisurface</a:t>
            </a:r>
            <a:r>
              <a:rPr lang="en-US" dirty="0"/>
              <a:t> method – Tree (MSM-T)</a:t>
            </a:r>
          </a:p>
          <a:p>
            <a:pPr lvl="1"/>
            <a:r>
              <a:rPr lang="en-US" dirty="0"/>
              <a:t>Decision tree based on linear rules in each step</a:t>
            </a:r>
          </a:p>
          <a:p>
            <a:r>
              <a:rPr lang="en-US" dirty="0"/>
              <a:t>Fig to left from </a:t>
            </a:r>
          </a:p>
          <a:p>
            <a:pPr lvl="1"/>
            <a:r>
              <a:rPr lang="en-US" dirty="0" err="1"/>
              <a:t>Pantel</a:t>
            </a:r>
            <a:r>
              <a:rPr lang="en-US" dirty="0"/>
              <a:t>, “Breast Cancer Diagnosis and Prognosis,” 1995</a:t>
            </a:r>
          </a:p>
          <a:p>
            <a:r>
              <a:rPr lang="en-US" dirty="0"/>
              <a:t>Best methods today use neural networks</a:t>
            </a:r>
          </a:p>
          <a:p>
            <a:r>
              <a:rPr lang="en-US" dirty="0"/>
              <a:t>This lecture will look at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linear classifiers</a:t>
            </a:r>
          </a:p>
          <a:p>
            <a:pPr lvl="1"/>
            <a:r>
              <a:rPr lang="en-US" dirty="0"/>
              <a:t>These are much simpler</a:t>
            </a:r>
          </a:p>
          <a:p>
            <a:pPr lvl="1"/>
            <a:r>
              <a:rPr lang="en-US" dirty="0"/>
              <a:t>Do not provide same level of accuracy</a:t>
            </a:r>
          </a:p>
          <a:p>
            <a:r>
              <a:rPr lang="en-US" dirty="0"/>
              <a:t>But, building block to more complex classifiers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350" y="1948010"/>
            <a:ext cx="3902850" cy="2850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5559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324432" y="1934108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3080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</p:spPr>
            <p:txBody>
              <a:bodyPr/>
              <a:lstStyle/>
              <a:p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, determine its class label,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Binary classification: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r>
                  <a:rPr lang="en-US" dirty="0"/>
                  <a:t>Many applications:</a:t>
                </a:r>
              </a:p>
              <a:p>
                <a:pPr lvl="1"/>
                <a:r>
                  <a:rPr lang="en-US" dirty="0"/>
                  <a:t>Face detection:  Is a face present or not?</a:t>
                </a:r>
              </a:p>
              <a:p>
                <a:pPr lvl="1"/>
                <a:r>
                  <a:rPr lang="en-US" dirty="0"/>
                  <a:t>Reading a digit:  Is the digit 0,1,…,9?</a:t>
                </a:r>
              </a:p>
              <a:p>
                <a:pPr lvl="1"/>
                <a:r>
                  <a:rPr lang="en-US" dirty="0"/>
                  <a:t>Are the cells cancerous or not?</a:t>
                </a:r>
              </a:p>
              <a:p>
                <a:pPr lvl="1"/>
                <a:r>
                  <a:rPr lang="en-US" dirty="0"/>
                  <a:t>Is the email spam?</a:t>
                </a:r>
              </a:p>
              <a:p>
                <a:r>
                  <a:rPr lang="en-US" dirty="0"/>
                  <a:t>Equivalently, determine classification function:</a:t>
                </a: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∈{1,…,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Like regression, but with a discrete response</a:t>
                </a:r>
              </a:p>
              <a:p>
                <a:pPr lvl="1"/>
                <a:r>
                  <a:rPr lang="en-US" dirty="0"/>
                  <a:t>May index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{0,…,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−1}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436034" cy="4329817"/>
              </a:xfrm>
              <a:blipFill>
                <a:blip r:embed="rId2"/>
                <a:stretch>
                  <a:fillRect l="-227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9461" y="3704185"/>
            <a:ext cx="3183529" cy="2118494"/>
          </a:xfrm>
          <a:prstGeom prst="rect">
            <a:avLst/>
          </a:prstGeom>
        </p:spPr>
      </p:pic>
      <p:pic>
        <p:nvPicPr>
          <p:cNvPr id="5124" name="Picture 4" descr="Image result for classification gaussia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4216" y="1441176"/>
            <a:ext cx="2879408" cy="2156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748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</p:spPr>
            <p:txBody>
              <a:bodyPr/>
              <a:lstStyle/>
              <a:p>
                <a:r>
                  <a:rPr lang="en-US" dirty="0"/>
                  <a:t>General binary classification rule: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Linear classification rule:</a:t>
                </a:r>
              </a:p>
              <a:p>
                <a:pPr lvl="1"/>
                <a:r>
                  <a:rPr lang="en-US" dirty="0"/>
                  <a:t>Take linear combination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class from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Decision regions described by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half-space</a:t>
                </a:r>
                <a:r>
                  <a:rPr lang="en-US" dirty="0"/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called the weight vector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6139861" cy="4329817"/>
              </a:xfrm>
              <a:blipFill>
                <a:blip r:embed="rId2"/>
                <a:stretch>
                  <a:fillRect l="-2383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9145" y="1902909"/>
            <a:ext cx="3990065" cy="298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898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</p:spPr>
            <p:txBody>
              <a:bodyPr/>
              <a:lstStyle/>
              <a:p>
                <a:r>
                  <a:rPr lang="en-US" dirty="0"/>
                  <a:t>From inspection, benign if: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marg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+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size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i="0" dirty="0" err="1">
                        <a:latin typeface="Cambria Math" panose="02040503050406030204" pitchFamily="18" charset="0"/>
                      </a:rPr>
                      <m:t>unif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&lt; 4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Mathematically: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dirty="0">
                        <a:latin typeface="Cambria Math" panose="02040503050406030204" pitchFamily="18" charset="0"/>
                      </a:rPr>
                      <m:t>marg</m:t>
                    </m:r>
                    <m:r>
                      <m:rPr>
                        <m:nor/>
                      </m:rPr>
                      <a:rPr lang="es-ES" b="0" i="0" dirty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+</m:t>
                    </m:r>
                    <m:sSub>
                      <m:sSubPr>
                        <m:ctrlPr>
                          <a:rPr lang="es-E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size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lang="en-US" dirty="0" err="1">
                            <a:latin typeface="Cambria Math" panose="02040503050406030204" pitchFamily="18" charset="0"/>
                          </a:rPr>
                          <m:t>unif</m:t>
                        </m:r>
                      </m:e>
                    </m:d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=[−4, 1,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den>
                    </m:f>
                    <m:r>
                      <a:rPr lang="es-E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s-E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≥0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s-E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Classification rule from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linear constraint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Gets 93% accuracy with just 2 features!</a:t>
                </a: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70486" y="1580841"/>
                <a:ext cx="4788333" cy="4329817"/>
              </a:xfrm>
              <a:blipFill>
                <a:blip r:embed="rId2"/>
                <a:stretch>
                  <a:fillRect l="-3057" t="-14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06DC6-207E-4563-A7D7-13E42DA785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06" y="1549544"/>
            <a:ext cx="3864078" cy="273868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151" y="1594762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4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Breast Cancer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70486" y="1580841"/>
            <a:ext cx="4788333" cy="432981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Questions for today: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use all 10 features?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How do we fit an optimal linear classifier?</a:t>
            </a:r>
          </a:p>
          <a:p>
            <a:pPr lvl="1"/>
            <a:r>
              <a:rPr lang="en-US" dirty="0">
                <a:solidFill>
                  <a:schemeClr val="tx1"/>
                </a:solidFill>
              </a:rPr>
              <a:t>What is optimal?</a:t>
            </a:r>
          </a:p>
          <a:p>
            <a:pPr lvl="1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714D00-4C02-4436-B029-80DE0A6F6D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06" y="4288225"/>
            <a:ext cx="4223985" cy="251620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06" y="1563004"/>
            <a:ext cx="3891332" cy="272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136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Linear vs. Non-Linear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545237" cy="4329817"/>
          </a:xfrm>
        </p:spPr>
        <p:txBody>
          <a:bodyPr/>
          <a:lstStyle/>
          <a:p>
            <a:r>
              <a:rPr lang="en-US" dirty="0"/>
              <a:t>Linear boundaries are limited</a:t>
            </a:r>
          </a:p>
          <a:p>
            <a:r>
              <a:rPr lang="en-US" dirty="0"/>
              <a:t>Can only describe very simple regions</a:t>
            </a:r>
          </a:p>
          <a:p>
            <a:r>
              <a:rPr lang="en-US" dirty="0"/>
              <a:t>But, serves as building block</a:t>
            </a:r>
          </a:p>
          <a:p>
            <a:pPr lvl="1"/>
            <a:r>
              <a:rPr lang="en-US" dirty="0"/>
              <a:t>Many classifiers use linear rules as first step</a:t>
            </a:r>
          </a:p>
          <a:p>
            <a:pPr lvl="1"/>
            <a:r>
              <a:rPr lang="en-US" dirty="0"/>
              <a:t>Neural networks, decision trees, …</a:t>
            </a:r>
          </a:p>
          <a:p>
            <a:endParaRPr lang="en-US" dirty="0"/>
          </a:p>
          <a:p>
            <a:r>
              <a:rPr lang="en-US" dirty="0"/>
              <a:t>Breast cancer example:</a:t>
            </a:r>
          </a:p>
          <a:p>
            <a:pPr lvl="1"/>
            <a:r>
              <a:rPr lang="en-US" dirty="0"/>
              <a:t>Is the region linear or non-linear?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18</a:t>
            </a:fld>
            <a:endParaRPr lang="en-US" dirty="0"/>
          </a:p>
        </p:txBody>
      </p:sp>
      <p:pic>
        <p:nvPicPr>
          <p:cNvPr id="4098" name="Picture 2" descr="Image result for linear classifi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454" y="1950828"/>
            <a:ext cx="5441200" cy="227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955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Perfect Linear </a:t>
            </a:r>
            <a:r>
              <a:rPr lang="en-US" dirty="0" err="1"/>
              <a:t>Separability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</p:spPr>
            <p:txBody>
              <a:bodyPr/>
              <a:lstStyle/>
              <a:p>
                <a:r>
                  <a:rPr lang="en-US" dirty="0"/>
                  <a:t>Given training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Binary class label: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lit/>
                      </m:rPr>
                      <a:rPr lang="es-ES" b="0" i="1" smtClean="0">
                        <a:latin typeface="Cambria Math" panose="02040503050406030204" pitchFamily="18" charset="0"/>
                      </a:rPr>
                      <m:t>{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Perfectly linearly separable </a:t>
                </a:r>
                <a:r>
                  <a:rPr lang="en-US" dirty="0"/>
                  <a:t>if:</a:t>
                </a:r>
                <a:br>
                  <a:rPr lang="en-US" dirty="0"/>
                </a:br>
                <a:r>
                  <a:rPr lang="en-US" i="1" dirty="0"/>
                  <a:t>there is a linear classifier that makes no errors on the training data</a:t>
                </a:r>
              </a:p>
              <a:p>
                <a:r>
                  <a:rPr lang="en-US" dirty="0"/>
                  <a:t>Visually:  You can draw a line between the points</a:t>
                </a:r>
              </a:p>
              <a:p>
                <a:r>
                  <a:rPr lang="en-US" dirty="0"/>
                  <a:t>Mathematically:  There exists a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,…,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such that: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&gt;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+⋯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𝑖𝑑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when</m:t>
                    </m:r>
                    <m:r>
                      <m:rPr>
                        <m:nor/>
                      </m:rP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656427" cy="4329817"/>
              </a:xfrm>
              <a:blipFill>
                <a:blip r:embed="rId2"/>
                <a:stretch>
                  <a:fillRect l="-1911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19</a:t>
            </a:fld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00BD117-4543-41A1-BDCC-7CD0A9484680}"/>
              </a:ext>
            </a:extLst>
          </p:cNvPr>
          <p:cNvSpPr/>
          <p:nvPr/>
        </p:nvSpPr>
        <p:spPr>
          <a:xfrm>
            <a:off x="9867724" y="2137064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87A0638-0F34-488B-A5D5-21BE75BAF5C5}"/>
              </a:ext>
            </a:extLst>
          </p:cNvPr>
          <p:cNvSpPr/>
          <p:nvPr/>
        </p:nvSpPr>
        <p:spPr>
          <a:xfrm>
            <a:off x="10283536" y="201237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25FFC0-61C4-415D-93EE-56FF491F85F8}"/>
              </a:ext>
            </a:extLst>
          </p:cNvPr>
          <p:cNvSpPr/>
          <p:nvPr/>
        </p:nvSpPr>
        <p:spPr>
          <a:xfrm>
            <a:off x="10148454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127A95F-A43E-461D-8D5E-35BF50BE5172}"/>
              </a:ext>
            </a:extLst>
          </p:cNvPr>
          <p:cNvSpPr/>
          <p:nvPr/>
        </p:nvSpPr>
        <p:spPr>
          <a:xfrm>
            <a:off x="10747663" y="2476501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1E6208E-1BC5-43D0-A991-7FA6BF58CC3C}"/>
              </a:ext>
            </a:extLst>
          </p:cNvPr>
          <p:cNvSpPr/>
          <p:nvPr/>
        </p:nvSpPr>
        <p:spPr>
          <a:xfrm>
            <a:off x="10283536" y="2878283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7B66DEC-7531-42C8-A514-1D2AF2376BC9}"/>
              </a:ext>
            </a:extLst>
          </p:cNvPr>
          <p:cNvSpPr/>
          <p:nvPr/>
        </p:nvSpPr>
        <p:spPr>
          <a:xfrm>
            <a:off x="10228118" y="2244437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DA6539-4AD9-44A2-B6F6-3FBAB34E9981}"/>
              </a:ext>
            </a:extLst>
          </p:cNvPr>
          <p:cNvSpPr/>
          <p:nvPr/>
        </p:nvSpPr>
        <p:spPr>
          <a:xfrm>
            <a:off x="9384371" y="3390899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8A777DE-FE17-487C-945C-3130106FDD06}"/>
              </a:ext>
            </a:extLst>
          </p:cNvPr>
          <p:cNvSpPr/>
          <p:nvPr/>
        </p:nvSpPr>
        <p:spPr>
          <a:xfrm>
            <a:off x="9001498" y="417714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6685C5-2144-485B-9A15-78453FCCFA87}"/>
              </a:ext>
            </a:extLst>
          </p:cNvPr>
          <p:cNvSpPr/>
          <p:nvPr/>
        </p:nvSpPr>
        <p:spPr>
          <a:xfrm>
            <a:off x="9665101" y="3730336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3552946-2342-494C-AF8C-D81047CC16AD}"/>
              </a:ext>
            </a:extLst>
          </p:cNvPr>
          <p:cNvSpPr/>
          <p:nvPr/>
        </p:nvSpPr>
        <p:spPr>
          <a:xfrm>
            <a:off x="9384371" y="3099953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5892D35E-E1A7-4411-AE7E-82AAE51D8DC9}"/>
              </a:ext>
            </a:extLst>
          </p:cNvPr>
          <p:cNvSpPr/>
          <p:nvPr/>
        </p:nvSpPr>
        <p:spPr>
          <a:xfrm>
            <a:off x="9800183" y="4132118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415156B-F052-463F-89FE-4EFF87B29886}"/>
              </a:ext>
            </a:extLst>
          </p:cNvPr>
          <p:cNvSpPr/>
          <p:nvPr/>
        </p:nvSpPr>
        <p:spPr>
          <a:xfrm>
            <a:off x="10228118" y="4537662"/>
            <a:ext cx="135082" cy="124691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168B540-9282-4289-B53D-385D6D66616E}"/>
              </a:ext>
            </a:extLst>
          </p:cNvPr>
          <p:cNvSpPr/>
          <p:nvPr/>
        </p:nvSpPr>
        <p:spPr>
          <a:xfrm>
            <a:off x="10612581" y="3730336"/>
            <a:ext cx="135082" cy="1246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D184FA9-784F-42AD-9D23-C2C594EDF764}"/>
              </a:ext>
            </a:extLst>
          </p:cNvPr>
          <p:cNvCxnSpPr/>
          <p:nvPr/>
        </p:nvCxnSpPr>
        <p:spPr>
          <a:xfrm>
            <a:off x="9348350" y="1887682"/>
            <a:ext cx="1580602" cy="3491645"/>
          </a:xfrm>
          <a:prstGeom prst="line">
            <a:avLst/>
          </a:prstGeom>
          <a:ln w="28575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12CEF0D1-0E87-4F2E-A929-8667FD9A22A0}"/>
              </a:ext>
            </a:extLst>
          </p:cNvPr>
          <p:cNvCxnSpPr/>
          <p:nvPr/>
        </p:nvCxnSpPr>
        <p:spPr>
          <a:xfrm flipV="1">
            <a:off x="10680122" y="4537662"/>
            <a:ext cx="645969" cy="273329"/>
          </a:xfrm>
          <a:prstGeom prst="straightConnector1">
            <a:avLst/>
          </a:prstGeom>
          <a:ln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/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E20EC09-CC22-4B4A-BF1B-BBC7BEFD2E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26091" y="4301834"/>
                <a:ext cx="418704" cy="369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52164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</a:t>
            </a:r>
          </a:p>
          <a:p>
            <a:r>
              <a:rPr lang="en-US" dirty="0"/>
              <a:t>Adjust threshold of classifiers for trading off types of classification errors.  Draw a ROC curve.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0901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Most Data not Perfectly Separable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71871" cy="4329817"/>
          </a:xfrm>
        </p:spPr>
        <p:txBody>
          <a:bodyPr/>
          <a:lstStyle/>
          <a:p>
            <a:r>
              <a:rPr lang="en-US" dirty="0"/>
              <a:t>Generally cannot find a separating hyperplane</a:t>
            </a:r>
          </a:p>
          <a:p>
            <a:r>
              <a:rPr lang="en-US" dirty="0"/>
              <a:t>Always, some points that will be </a:t>
            </a:r>
            <a:r>
              <a:rPr lang="en-US" dirty="0" err="1"/>
              <a:t>mis</a:t>
            </a:r>
            <a:r>
              <a:rPr lang="en-US" dirty="0"/>
              <a:t>-classified</a:t>
            </a:r>
          </a:p>
          <a:p>
            <a:r>
              <a:rPr lang="en-US" dirty="0"/>
              <a:t>Algorithms attempt to find “good” hyper-planes</a:t>
            </a:r>
          </a:p>
          <a:p>
            <a:pPr lvl="1"/>
            <a:r>
              <a:rPr lang="en-US" dirty="0"/>
              <a:t>Reduce the number of </a:t>
            </a:r>
            <a:r>
              <a:rPr lang="en-US" dirty="0" err="1"/>
              <a:t>mis</a:t>
            </a:r>
            <a:r>
              <a:rPr lang="en-US" dirty="0"/>
              <a:t>-classified points</a:t>
            </a:r>
          </a:p>
          <a:p>
            <a:pPr lvl="1"/>
            <a:r>
              <a:rPr lang="en-US" dirty="0"/>
              <a:t>Or, some similar metric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06" y="1539277"/>
            <a:ext cx="2190375" cy="4056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4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Non-Uniqueness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</p:spPr>
            <p:txBody>
              <a:bodyPr/>
              <a:lstStyle/>
              <a:p>
                <a:r>
                  <a:rPr lang="en-US" dirty="0"/>
                  <a:t>When one exists, separating hyper-plane is not unique</a:t>
                </a:r>
              </a:p>
              <a:p>
                <a:r>
                  <a:rPr lang="en-US" dirty="0"/>
                  <a:t>Fig. on right:  Many separating planes</a:t>
                </a:r>
              </a:p>
              <a:p>
                <a:r>
                  <a:rPr lang="en-US" dirty="0"/>
                  <a:t>Example:  </a:t>
                </a:r>
              </a:p>
              <a:p>
                <a:pPr lvl="1"/>
                <a:r>
                  <a:rPr lang="en-US" dirty="0"/>
                  <a:t>If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separating, then so is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Which one is optimal?</a:t>
                </a: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6797784" cy="4329817"/>
              </a:xfrm>
              <a:blipFill>
                <a:blip r:embed="rId2"/>
                <a:stretch>
                  <a:fillRect l="-2152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6869" y="1875385"/>
            <a:ext cx="417195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731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76164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70D6F09-A6C7-4CA1-8FF9-DA77CDFB2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39277"/>
            <a:ext cx="828675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3484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99265" y="2370335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14:cNvPr>
              <p14:cNvContentPartPr/>
              <p14:nvPr/>
            </p14:nvContentPartPr>
            <p14:xfrm>
              <a:off x="13806086" y="3717531"/>
              <a:ext cx="31320" cy="3420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3AC9522-E8C5-455C-B575-2E4BC388145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3797086" y="3708531"/>
                <a:ext cx="48960" cy="51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115153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Decision Classifiers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classification problem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Given features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/>
                  <a:t>estimate class label 0 or 1</a:t>
                </a:r>
              </a:p>
              <a:p>
                <a:pPr lvl="1"/>
                <a:r>
                  <a:rPr lang="en-US" dirty="0"/>
                  <a:t>Ex:  cat vs. dog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class label: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or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</a:t>
                </a:r>
                <a:r>
                  <a:rPr lang="en-US" i="1" dirty="0"/>
                  <a:t>Image is a dog!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 decision classifier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Output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conditional probability 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b="0" dirty="0"/>
                  <a:t>is between 0 and 1</a:t>
                </a:r>
              </a:p>
              <a:p>
                <a:pPr lvl="1"/>
                <a:r>
                  <a:rPr lang="en-US" dirty="0"/>
                  <a:t>Ex: 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i="1">
                        <a:latin typeface="Cambria Math" panose="02040503050406030204" pitchFamily="18" charset="0"/>
                      </a:rPr>
                      <m:t>)=0.9⇒</m:t>
                    </m:r>
                    <m:r>
                      <m:rPr>
                        <m:nor/>
                      </m:rPr>
                      <a:rPr lang="en-US" dirty="0"/>
                      <m:t> </m:t>
                    </m:r>
                  </m:oMath>
                </a14:m>
                <a:r>
                  <a:rPr lang="en-US" i="1" dirty="0"/>
                  <a:t>Given this image, there is a 90% chance it is a dog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70EC3403-003B-4E8F-8AEC-BF5C97C8B99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24</a:t>
            </a:fld>
            <a:endParaRPr lang="en-US" dirty="0"/>
          </a:p>
        </p:txBody>
      </p:sp>
      <p:pic>
        <p:nvPicPr>
          <p:cNvPr id="1026" name="Picture 2" descr="Image Classifier - Cats🐱 vs Dogs🐶 | by Greg Surma | Towards Data Science">
            <a:extLst>
              <a:ext uri="{FF2B5EF4-FFF2-40B4-BE49-F238E27FC236}">
                <a16:creationId xmlns:a16="http://schemas.microsoft.com/office/drawing/2014/main" id="{82A74B18-1D5E-4976-AACE-E8E2DB2F71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4535" y="2486752"/>
            <a:ext cx="28575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/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Cat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CFAC287-B4DF-46F4-8DCC-35F8C0AC82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5059" y="1627958"/>
                <a:ext cx="800989" cy="646331"/>
              </a:xfrm>
              <a:prstGeom prst="rect">
                <a:avLst/>
              </a:prstGeom>
              <a:blipFill>
                <a:blip r:embed="rId4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/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Dog</a:t>
                </a:r>
                <a:endParaRPr lang="en-US" b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761B3885-48B5-4A52-B876-13AD0A761E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4197" y="1627958"/>
                <a:ext cx="800989" cy="646331"/>
              </a:xfrm>
              <a:prstGeom prst="rect">
                <a:avLst/>
              </a:prstGeom>
              <a:blipFill>
                <a:blip r:embed="rId5"/>
                <a:stretch>
                  <a:fillRect t="-4717" b="-37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477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6988F-6358-4D34-BB41-1630FF7F7C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Soft Decision Classifiers?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C3403-003B-4E8F-8AEC-BF5C97C8B9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most problems, classifiers make errors</a:t>
            </a:r>
          </a:p>
          <a:p>
            <a:r>
              <a:rPr lang="en-US" dirty="0"/>
              <a:t>Example:  Is the digit a 5 or 6?</a:t>
            </a:r>
          </a:p>
          <a:p>
            <a:pPr lvl="1"/>
            <a:r>
              <a:rPr lang="en-US" dirty="0"/>
              <a:t>Hard decision makes decision with certainty</a:t>
            </a:r>
          </a:p>
          <a:p>
            <a:pPr lvl="1"/>
            <a:r>
              <a:rPr lang="en-US" dirty="0"/>
              <a:t>But the decision can be wrong</a:t>
            </a:r>
          </a:p>
          <a:p>
            <a:r>
              <a:rPr lang="en-US" dirty="0"/>
              <a:t>Soft decision classifiers recognize this uncertainty</a:t>
            </a:r>
          </a:p>
          <a:p>
            <a:endParaRPr lang="en-US" dirty="0"/>
          </a:p>
          <a:p>
            <a:r>
              <a:rPr lang="en-US" dirty="0"/>
              <a:t>Easier to train soft decision classifier</a:t>
            </a:r>
          </a:p>
          <a:p>
            <a:pPr lvl="1"/>
            <a:r>
              <a:rPr lang="en-US" dirty="0"/>
              <a:t>Allows for error in training data</a:t>
            </a:r>
          </a:p>
          <a:p>
            <a:pPr lvl="1"/>
            <a:r>
              <a:rPr lang="en-US" dirty="0"/>
              <a:t>See next section</a:t>
            </a:r>
          </a:p>
          <a:p>
            <a:r>
              <a:rPr lang="en-US" dirty="0"/>
              <a:t>Provides a confidence measure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02C1-AC9A-4A4E-A669-C8A8D6C1E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1B3885-48B5-4A52-B876-13AD0A761EEC}"/>
              </a:ext>
            </a:extLst>
          </p:cNvPr>
          <p:cNvSpPr txBox="1"/>
          <p:nvPr/>
        </p:nvSpPr>
        <p:spPr>
          <a:xfrm>
            <a:off x="9041881" y="2881873"/>
            <a:ext cx="146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</a:t>
            </a:r>
          </a:p>
          <a:p>
            <a:r>
              <a:rPr lang="en-US" dirty="0"/>
              <a:t>Digit = 6!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0A3F3D-1459-4F8C-B752-3DA43299D9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4530" y="2497797"/>
            <a:ext cx="1436544" cy="14233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8529374-7727-4B80-83AB-D2884EAA751C}"/>
              </a:ext>
            </a:extLst>
          </p:cNvPr>
          <p:cNvSpPr txBox="1"/>
          <p:nvPr/>
        </p:nvSpPr>
        <p:spPr>
          <a:xfrm>
            <a:off x="9046905" y="4458642"/>
            <a:ext cx="29461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r>
              <a:rPr lang="en-US" dirty="0"/>
              <a:t>Digit = 5 with probability 30%</a:t>
            </a:r>
          </a:p>
          <a:p>
            <a:r>
              <a:rPr lang="en-US" dirty="0"/>
              <a:t>Digit = 6 with probability 70%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7F62EB-95E8-4291-AB0F-95F110527C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9554" y="4276195"/>
            <a:ext cx="1436544" cy="14233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425447-8F10-4570-88AD-09CF1B83C5ED}"/>
              </a:ext>
            </a:extLst>
          </p:cNvPr>
          <p:cNvSpPr txBox="1"/>
          <p:nvPr/>
        </p:nvSpPr>
        <p:spPr>
          <a:xfrm>
            <a:off x="7390779" y="1882332"/>
            <a:ext cx="145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True digit = 5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2FD3D0-2C61-4B8B-B131-9D65CCA87477}"/>
              </a:ext>
            </a:extLst>
          </p:cNvPr>
          <p:cNvSpPr txBox="1"/>
          <p:nvPr/>
        </p:nvSpPr>
        <p:spPr>
          <a:xfrm>
            <a:off x="7390779" y="1567535"/>
            <a:ext cx="2958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Example from MNIST dataset </a:t>
            </a:r>
          </a:p>
        </p:txBody>
      </p:sp>
    </p:spTree>
    <p:extLst>
      <p:ext uri="{BB962C8B-B14F-4D97-AF65-F5344CB8AC3E}">
        <p14:creationId xmlns:p14="http://schemas.microsoft.com/office/powerpoint/2010/main" val="3337542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Binary classification problem: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=0, 1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decision linear classifier</a:t>
                </a:r>
              </a:p>
              <a:p>
                <a:pPr lvl="1"/>
                <a:r>
                  <a:rPr lang="en-US" dirty="0"/>
                  <a:t>Predict a class label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or 1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s-E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s-E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s-E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mr>
                          <m:mr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Logistic soft decision classifier</a:t>
                </a:r>
              </a:p>
              <a:p>
                <a:pPr lvl="1"/>
                <a:r>
                  <a:rPr lang="en-US" dirty="0"/>
                  <a:t>Predict a probability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lvl="1"/>
                <a:endParaRPr lang="en-US" dirty="0"/>
              </a:p>
              <a:p>
                <a:pPr marL="201168" lvl="1" indent="0">
                  <a:buNone/>
                </a:pPr>
                <a:endParaRPr lang="en-US" dirty="0"/>
              </a:p>
              <a:p>
                <a:pPr lvl="1"/>
                <a:endParaRPr lang="en-US" b="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8"/>
                <a:ext cx="10058400" cy="4313230"/>
              </a:xfrm>
              <a:blipFill>
                <a:blip r:embed="rId2"/>
                <a:stretch>
                  <a:fillRect l="-1455" t="-1556" b="-7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26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E01F19B-DF70-4F04-8D7C-05874F7292F0}"/>
              </a:ext>
            </a:extLst>
          </p:cNvPr>
          <p:cNvGrpSpPr/>
          <p:nvPr/>
        </p:nvGrpSpPr>
        <p:grpSpPr>
          <a:xfrm>
            <a:off x="7231706" y="1549222"/>
            <a:ext cx="3863014" cy="2108519"/>
            <a:chOff x="7231706" y="1549222"/>
            <a:chExt cx="3863014" cy="2108519"/>
          </a:xfrm>
        </p:grpSpPr>
        <p:pic>
          <p:nvPicPr>
            <p:cNvPr id="6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3FCCAE09-9BEE-46D0-8E56-58016B369B5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31706" y="2160630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7B811B4E-AAF1-454D-8E85-CD94A78DF76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45929" y="2160630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/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TextBox 10">
                  <a:extLst>
                    <a:ext uri="{FF2B5EF4-FFF2-40B4-BE49-F238E27FC236}">
                      <a16:creationId xmlns:a16="http://schemas.microsoft.com/office/drawing/2014/main" id="{705EB176-7A04-4691-A575-CE3986B30DB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32511" y="3288409"/>
                  <a:ext cx="353750" cy="36933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6C1069A-6CC3-4079-840C-9EFDB315A58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53808"/>
            <a:stretch/>
          </p:blipFill>
          <p:spPr>
            <a:xfrm>
              <a:off x="8084525" y="1549222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/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s-ES" b="0" i="1" dirty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CF5678F0-46DE-4D72-A9AE-40C3B2B2BAE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54986" y="1572831"/>
                  <a:ext cx="371384" cy="369332"/>
                </a:xfrm>
                <a:prstGeom prst="rect">
                  <a:avLst/>
                </a:prstGeom>
                <a:blipFill>
                  <a:blip r:embed="rId6"/>
                  <a:stretch>
                    <a:fillRect t="-6557" r="-16667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D015FA5-2F11-4C58-BFB0-D9B00EE3ACC4}"/>
              </a:ext>
            </a:extLst>
          </p:cNvPr>
          <p:cNvGrpSpPr/>
          <p:nvPr/>
        </p:nvGrpSpPr>
        <p:grpSpPr>
          <a:xfrm>
            <a:off x="7256185" y="3679619"/>
            <a:ext cx="3863014" cy="2472968"/>
            <a:chOff x="7256185" y="3679619"/>
            <a:chExt cx="3863014" cy="247296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B945B6-6A85-4CEB-B9A8-D2A2CA962A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9970" b="3837"/>
            <a:stretch/>
          </p:blipFill>
          <p:spPr>
            <a:xfrm>
              <a:off x="8128684" y="4032481"/>
              <a:ext cx="2361404" cy="1820027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/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48548AD2-7972-467A-814B-3DEAAA723D0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65227" y="5783255"/>
                  <a:ext cx="353750" cy="369332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5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49A7FEB4-402A-4C9E-9F9F-9A4D3A05B11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299" r="52580" b="-1"/>
            <a:stretch/>
          </p:blipFill>
          <p:spPr bwMode="auto">
            <a:xfrm>
              <a:off x="7256185" y="4655112"/>
              <a:ext cx="626285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2" descr="Image Classifier - Cats🐱 vs Dogs🐶 | by Greg Surma | Towards Data Science">
              <a:extLst>
                <a:ext uri="{FF2B5EF4-FFF2-40B4-BE49-F238E27FC236}">
                  <a16:creationId xmlns:a16="http://schemas.microsoft.com/office/drawing/2014/main" id="{E570C711-67E1-4075-963B-AC3E51F5C3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023"/>
            <a:stretch/>
          </p:blipFill>
          <p:spPr bwMode="auto">
            <a:xfrm>
              <a:off x="10470408" y="4655112"/>
              <a:ext cx="648791" cy="7418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/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=1|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s-ES" b="0" i="1" dirty="0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11007D7F-0B73-4B64-992A-86092E2B58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69327" y="3679619"/>
                  <a:ext cx="1345818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74804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Model as a “Soft” Classifier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</p:spPr>
            <p:txBody>
              <a:bodyPr>
                <a:normAutofit/>
              </a:bodyPr>
              <a:lstStyle/>
              <a:p>
                <a:r>
                  <a:rPr lang="en-US" sz="1800" dirty="0"/>
                  <a:t>Plot of 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1800" dirty="0"/>
              </a:p>
              <a:p>
                <a:pPr lvl="1"/>
                <a:r>
                  <a:rPr lang="en-US" sz="1600" dirty="0"/>
                  <a:t>Markers are random samples</a:t>
                </a:r>
              </a:p>
              <a:p>
                <a:r>
                  <a:rPr lang="en-US" sz="1800" dirty="0"/>
                  <a:t>Higher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1800" dirty="0"/>
                  <a:t>:  </a:t>
                </a:r>
                <a:r>
                  <a:rPr lang="en-US" sz="1800" dirty="0" err="1"/>
                  <a:t>prob</a:t>
                </a:r>
                <a:r>
                  <a:rPr lang="en-US" sz="1800" dirty="0"/>
                  <a:t> transition becomes sharper</a:t>
                </a:r>
              </a:p>
              <a:p>
                <a:pPr lvl="1"/>
                <a:r>
                  <a:rPr lang="en-US" sz="1600" dirty="0"/>
                  <a:t>Fewer samples occur across boundary</a:t>
                </a:r>
              </a:p>
              <a:p>
                <a:r>
                  <a:rPr lang="en-US" sz="1800" dirty="0"/>
                  <a:t>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→∞</m:t>
                    </m:r>
                  </m:oMath>
                </a14:m>
                <a:r>
                  <a:rPr lang="en-US" sz="1800" dirty="0"/>
                  <a:t> logistic becomes “hard” rule</a:t>
                </a:r>
                <a:br>
                  <a:rPr lang="en-US" sz="1800" dirty="0"/>
                </a:b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sz="1800" b="0" i="1" smtClean="0">
                        <a:latin typeface="Cambria Math" panose="02040503050406030204" pitchFamily="18" charset="0"/>
                      </a:rPr>
                      <m:t>≈</m:t>
                    </m:r>
                    <m:d>
                      <m:dPr>
                        <m:begChr m:val="{"/>
                        <m:endChr m:val=""/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&gt;0 </m:t>
                              </m:r>
                            </m:e>
                          </m:mr>
                          <m:m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&lt;0</m:t>
                              </m:r>
                            </m:e>
                          </m:mr>
                        </m:m>
                      </m:e>
                    </m:d>
                  </m:oMath>
                </a14:m>
                <a:br>
                  <a:rPr lang="en-US" sz="1800" b="0" dirty="0"/>
                </a:br>
                <a:endParaRPr lang="en-US" sz="1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51886" y="1711354"/>
                <a:ext cx="4603794" cy="4157740"/>
              </a:xfrm>
              <a:blipFill>
                <a:blip r:embed="rId2"/>
                <a:stretch>
                  <a:fillRect l="-2914" t="-14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1649533"/>
            <a:ext cx="5236408" cy="33732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=0.5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68073" y="4976120"/>
                <a:ext cx="109010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6378" y="4976120"/>
                <a:ext cx="785536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9776" y="4976120"/>
                <a:ext cx="913776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=100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6780" y="4976120"/>
                <a:ext cx="1170257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445463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838DA-2169-4D49-B840-05A4A43BD7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vs. Soft Classification in 2D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8AA5C4-A06A-41CA-938B-E8B23D598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787236"/>
            <a:ext cx="5116484" cy="4081858"/>
          </a:xfrm>
        </p:spPr>
        <p:txBody>
          <a:bodyPr/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Hard decision:</a:t>
            </a:r>
          </a:p>
          <a:p>
            <a:pPr lvl="1"/>
            <a:r>
              <a:rPr lang="en-US" dirty="0"/>
              <a:t>Divides space into two half-space</a:t>
            </a:r>
          </a:p>
          <a:p>
            <a:pPr lvl="1"/>
            <a:r>
              <a:rPr lang="en-US" dirty="0"/>
              <a:t>One for each class label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Soft decision</a:t>
            </a:r>
          </a:p>
          <a:p>
            <a:pPr lvl="1"/>
            <a:r>
              <a:rPr lang="en-US" dirty="0"/>
              <a:t>Gradual transition for probability 0 to 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C83E81-2782-4C1A-B851-575409FA1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751757-C77F-4212-B589-221993623C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619" y="1638043"/>
            <a:ext cx="2881745" cy="43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02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Multi-Class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easily extended to multiple classes</a:t>
                </a:r>
              </a:p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possible classes (e.g. digits, letters, spoken words, …)</a:t>
                </a:r>
              </a:p>
              <a:p>
                <a:r>
                  <a:rPr lang="en-US" dirty="0"/>
                  <a:t>Two parameters: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</m:sSup>
                  </m:oMath>
                </a14:m>
                <a:r>
                  <a:rPr lang="en-US" dirty="0"/>
                  <a:t>  Slope matrix and bias</a:t>
                </a:r>
              </a:p>
              <a:p>
                <a:r>
                  <a:rPr lang="en-US" dirty="0"/>
                  <a:t>Step 1:  Create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linear functions. </a:t>
                </a:r>
                <a:br>
                  <a:rPr lang="es-ES" b="1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s-ES" i="1" dirty="0">
                  <a:latin typeface="Cambria Math" panose="02040503050406030204" pitchFamily="18" charset="0"/>
                </a:endParaRPr>
              </a:p>
              <a:p>
                <a:pPr lvl="1"/>
                <a:r>
                  <a:rPr lang="en-US" dirty="0"/>
                  <a:t>Called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scores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logits</a:t>
                </a:r>
              </a:p>
              <a:p>
                <a:r>
                  <a:rPr lang="en-US" b="0" dirty="0"/>
                  <a:t>Step 2:  Predict probabilities via </a:t>
                </a:r>
                <a:r>
                  <a:rPr lang="en-US" b="0" dirty="0" err="1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softmax</a:t>
                </a:r>
                <a:r>
                  <a:rPr lang="en-US" b="0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ℓ=1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ℓ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9529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65709" y="1464324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5035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6C3F34-ACD0-4600-B530-7C4B4ABDE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Suppose:</a:t>
                </a:r>
              </a:p>
              <a:p>
                <a:pPr lvl="1"/>
                <a:r>
                  <a:rPr lang="en-US" dirty="0"/>
                  <a:t>Three class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∈{0,1,2}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some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, the logits are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−1, 0, 2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b="0" dirty="0"/>
                  <a:t>Then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0.36, 1, 7.36</m:t>
                        </m:r>
                      </m:e>
                    </m:d>
                  </m:oMath>
                </a14:m>
                <a:endParaRPr lang="en-US" b="0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probabilities:</a:t>
                </a:r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≈0.042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114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7.36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0.36+1+7.36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≈0.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844</m:t>
                    </m:r>
                  </m:oMath>
                </a14:m>
                <a:endParaRPr lang="en-US" b="0" dirty="0"/>
              </a:p>
              <a:p>
                <a:endParaRPr lang="en-US" b="0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FC5833-7DC7-425A-BF42-31E8CB0A5C5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B33D9B-BAE3-4BB2-A1BC-E95388E3E5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2966B52-8E18-4CC6-BBCB-F4251F858B3B}"/>
              </a:ext>
            </a:extLst>
          </p:cNvPr>
          <p:cNvGrpSpPr/>
          <p:nvPr/>
        </p:nvGrpSpPr>
        <p:grpSpPr>
          <a:xfrm>
            <a:off x="6440581" y="2451647"/>
            <a:ext cx="4642692" cy="3236408"/>
            <a:chOff x="6440581" y="2451647"/>
            <a:chExt cx="4642692" cy="3236408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FCEF6BB-044E-4866-9A99-35035E0C6CB6}"/>
                </a:ext>
              </a:extLst>
            </p:cNvPr>
            <p:cNvSpPr txBox="1"/>
            <p:nvPr/>
          </p:nvSpPr>
          <p:spPr>
            <a:xfrm>
              <a:off x="8488168" y="5318723"/>
              <a:ext cx="115768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Class label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8D67BDE-6643-40F0-9C7A-5BEA014E2911}"/>
                </a:ext>
              </a:extLst>
            </p:cNvPr>
            <p:cNvSpPr txBox="1"/>
            <p:nvPr/>
          </p:nvSpPr>
          <p:spPr>
            <a:xfrm rot="16200000">
              <a:off x="6000973" y="3715060"/>
              <a:ext cx="124854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Probability 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2E768D8-46EB-45AD-B2D8-E0C69B4995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9913" y="2451647"/>
              <a:ext cx="4273360" cy="286707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01556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Softmax</a:t>
            </a:r>
            <a:r>
              <a:rPr lang="en-US" dirty="0"/>
              <a:t> Properties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Consider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soft-max </a:t>
                </a:r>
                <a:r>
                  <a:rPr lang="en-US" dirty="0"/>
                  <a:t>function:  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e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ℓ=1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z</m:t>
                            </m:r>
                          </m:e>
                          <m:sub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…,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outputs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…,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𝐳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𝐾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en-US" dirty="0"/>
                  <a:t> is like a PMF on the labels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[0,1,…,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r>
                  <a:rPr lang="en-US" dirty="0"/>
                  <a:t> for each component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𝒛</m:t>
                            </m:r>
                          </m:e>
                        </m:d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 err="1"/>
                  <a:t>Softmax</a:t>
                </a:r>
                <a:r>
                  <a:rPr lang="en-US" dirty="0"/>
                  <a:t> property: 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≫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 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ℓ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for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smtClean="0">
                        <a:latin typeface="Cambria Math" panose="02040503050406030204" pitchFamily="18" charset="0"/>
                      </a:rPr>
                      <m:t>all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ℓ≠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Assigns highest probability to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/>
                  <a:t> is largest</a:t>
                </a:r>
                <a:br>
                  <a:rPr lang="en-US" dirty="0"/>
                </a:b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31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E6B10D-A84D-4D15-A681-ABE709CC2A34}"/>
              </a:ext>
            </a:extLst>
          </p:cNvPr>
          <p:cNvSpPr txBox="1"/>
          <p:nvPr/>
        </p:nvSpPr>
        <p:spPr>
          <a:xfrm>
            <a:off x="9489932" y="4735679"/>
            <a:ext cx="1379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Class label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67826EA-F2EA-46D7-9C24-4292DCDD715C}"/>
              </a:ext>
            </a:extLst>
          </p:cNvPr>
          <p:cNvSpPr txBox="1"/>
          <p:nvPr/>
        </p:nvSpPr>
        <p:spPr>
          <a:xfrm rot="16200000">
            <a:off x="7265971" y="3217601"/>
            <a:ext cx="16487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Probability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A5338C-5A58-4773-9F85-EEC4D1BF8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031" y="2393006"/>
            <a:ext cx="3491740" cy="234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96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Multi-Class Logistic Regression</a:t>
            </a:r>
            <a:br>
              <a:rPr lang="en-US" dirty="0"/>
            </a:br>
            <a:r>
              <a:rPr lang="en-US" dirty="0"/>
              <a:t>Decision Regions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48332" y="1539277"/>
            <a:ext cx="5807348" cy="4329817"/>
          </a:xfrm>
        </p:spPr>
        <p:txBody>
          <a:bodyPr/>
          <a:lstStyle/>
          <a:p>
            <a:r>
              <a:rPr lang="en-US" dirty="0"/>
              <a:t>Each decision region defined by set of hyperplanes</a:t>
            </a:r>
          </a:p>
          <a:p>
            <a:r>
              <a:rPr lang="en-US" dirty="0"/>
              <a:t>Intersection of linear constraints</a:t>
            </a:r>
          </a:p>
          <a:p>
            <a:r>
              <a:rPr lang="en-US" dirty="0"/>
              <a:t>Sometimes called a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polytope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127" y="1473230"/>
            <a:ext cx="4764204" cy="3568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18461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 Linear Models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As in regression, logistic models can be applied to transform features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Step 1</a:t>
                </a:r>
                <a:r>
                  <a:rPr lang="en-US" dirty="0"/>
                  <a:t>:  Map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dirty="0"/>
                  <a:t> to some transform features,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𝜙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r>
                  <a:rPr lang="en-US" dirty="0"/>
                  <a:t>Step 2:  Linear weights: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𝑘𝑗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</m:e>
                    </m:nary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r>
                  <a:rPr lang="en-US" dirty="0"/>
                  <a:t>Step 3:  Soft-max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Example transforms:</a:t>
                </a:r>
              </a:p>
              <a:p>
                <a:pPr lvl="1"/>
                <a:r>
                  <a:rPr lang="en-US" dirty="0"/>
                  <a:t>Standard regression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 (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𝑗</m:t>
                    </m:r>
                  </m:oMath>
                </a14:m>
                <a:r>
                  <a:rPr lang="en-US" dirty="0"/>
                  <a:t> original features, j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  <a:p>
                <a:pPr lvl="1"/>
                <a:r>
                  <a:rPr lang="en-US" dirty="0"/>
                  <a:t>Polynomial regression: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1,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,…, 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(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dirty="0"/>
                  <a:t> original feature,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dirty="0"/>
                  <a:t> transformed features)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79" y="1539277"/>
                <a:ext cx="10068467" cy="4329817"/>
              </a:xfrm>
              <a:blipFill>
                <a:blip r:embed="rId2"/>
                <a:stretch>
                  <a:fillRect l="-1259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244668" y="2072081"/>
            <a:ext cx="2580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Additional transform step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8690994" y="2256747"/>
            <a:ext cx="5536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39215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Transformed Features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Enables richer class boundaries</a:t>
                </a:r>
              </a:p>
              <a:p>
                <a:r>
                  <a:rPr lang="en-US" dirty="0"/>
                  <a:t>Example: Fig B is not linearly separable</a:t>
                </a:r>
              </a:p>
              <a:p>
                <a:r>
                  <a:rPr lang="en-US" dirty="0"/>
                  <a:t>But, consider nonlinear features</a:t>
                </a:r>
              </a:p>
              <a:p>
                <a:pPr lvl="1"/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Sup>
                              <m:sSub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Then can discriminate classes with linear function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,0,0,1,1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𝜙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b="0" i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b="0" dirty="0"/>
              </a:p>
              <a:p>
                <a:pPr lvl="1"/>
                <a:r>
                  <a:rPr lang="en-US" dirty="0"/>
                  <a:t>Blue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≤0</m:t>
                    </m:r>
                  </m:oMath>
                </a14:m>
                <a:r>
                  <a:rPr lang="en-US" dirty="0"/>
                  <a:t>  and Green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34</a:t>
            </a:fld>
            <a:endParaRPr lang="en-US" dirty="0"/>
          </a:p>
        </p:txBody>
      </p:sp>
      <p:pic>
        <p:nvPicPr>
          <p:cNvPr id="5" name="Picture 2" descr="Image result for linear classifi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245" y="1669796"/>
            <a:ext cx="4710241" cy="1973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1787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4891520"/>
            <a:ext cx="10058400" cy="1107454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87890BB-A5EA-4FC9-B044-E675D19DA2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405370"/>
            <a:ext cx="10353675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7035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36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74098" y="2806563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01989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Fit Logistic Models?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Given training data,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/>
                  <a:t>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endParaRPr lang="en-US" dirty="0">
                  <a:solidFill>
                    <a:schemeClr val="tx2">
                      <a:lumMod val="60000"/>
                      <a:lumOff val="40000"/>
                    </a:schemeClr>
                  </a:solidFill>
                </a:endParaRP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Binary logistic model</a:t>
                </a:r>
                <a:r>
                  <a:rPr lang="en-US" dirty="0"/>
                  <a:t>:  Given </a:t>
                </a:r>
                <a:r>
                  <a:rPr lang="en-US" i="1" dirty="0"/>
                  <a:t>new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predict class probability via:</a:t>
                </a:r>
                <a:endParaRPr lang="en-US" b="1" dirty="0"/>
              </a:p>
              <a:p>
                <a:pPr lvl="1"/>
                <a:r>
                  <a:rPr lang="en-US" dirty="0"/>
                  <a:t>Linear weights: 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s-ES" b="1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bSup>
                    <m:r>
                      <a:rPr lang="es-ES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s-ES" b="1" dirty="0"/>
              </a:p>
              <a:p>
                <a:pPr lvl="1"/>
                <a:r>
                  <a:rPr lang="en-US" dirty="0"/>
                  <a:t>Sigmoid: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  <a:p>
                <a:r>
                  <a:rPr lang="en-US" dirty="0"/>
                  <a:t>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represents unknown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model parameters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Learning problem</a:t>
                </a:r>
                <a:r>
                  <a:rPr lang="en-US" dirty="0"/>
                  <a:t>:  Learn weight vector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from the data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3112E9-4C93-4FB1-B0DF-4D65E21DB0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1652" y="2214339"/>
            <a:ext cx="3427595" cy="242932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99EEC9-35AF-4BD2-81D8-C2CDE87C024A}"/>
              </a:ext>
            </a:extLst>
          </p:cNvPr>
          <p:cNvSpPr txBox="1"/>
          <p:nvPr/>
        </p:nvSpPr>
        <p:spPr>
          <a:xfrm>
            <a:off x="9145913" y="4604638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dirty="0">
                <a:solidFill>
                  <a:schemeClr val="accent6">
                    <a:lumMod val="75000"/>
                  </a:schemeClr>
                </a:solidFill>
              </a:rPr>
              <a:t>?</a:t>
            </a:r>
            <a:endParaRPr lang="en-US" sz="32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9508D03-C6AA-4643-BFFA-DF65D1D62511}"/>
              </a:ext>
            </a:extLst>
          </p:cNvPr>
          <p:cNvGrpSpPr/>
          <p:nvPr/>
        </p:nvGrpSpPr>
        <p:grpSpPr>
          <a:xfrm>
            <a:off x="8219974" y="3158836"/>
            <a:ext cx="1527464" cy="1190640"/>
            <a:chOff x="8219974" y="3158836"/>
            <a:chExt cx="1527464" cy="1190640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9B8DE136-6499-4C4F-9681-903A09C99A87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314700"/>
              <a:ext cx="1277317" cy="1016520"/>
            </a:xfrm>
            <a:prstGeom prst="line">
              <a:avLst/>
            </a:prstGeom>
            <a:ln w="28575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B9F0D8-4C39-42CE-B857-BF2EF6F15208}"/>
                </a:ext>
              </a:extLst>
            </p:cNvPr>
            <p:cNvCxnSpPr>
              <a:cxnSpLocks/>
            </p:cNvCxnSpPr>
            <p:nvPr/>
          </p:nvCxnSpPr>
          <p:spPr>
            <a:xfrm>
              <a:off x="8219974" y="3158836"/>
              <a:ext cx="996762" cy="1172384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19D32A9-058B-456F-9270-39476623B0E0}"/>
                </a:ext>
              </a:extLst>
            </p:cNvPr>
            <p:cNvCxnSpPr>
              <a:cxnSpLocks/>
            </p:cNvCxnSpPr>
            <p:nvPr/>
          </p:nvCxnSpPr>
          <p:spPr>
            <a:xfrm>
              <a:off x="8229600" y="3429000"/>
              <a:ext cx="1517838" cy="920476"/>
            </a:xfrm>
            <a:prstGeom prst="line">
              <a:avLst/>
            </a:prstGeom>
            <a:ln w="25400">
              <a:solidFill>
                <a:schemeClr val="accent5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559629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1730258" y="4970627"/>
            <a:ext cx="5460251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21CFD4D3-B943-4142-B300-2F16F58DABC0}"/>
              </a:ext>
            </a:extLst>
          </p:cNvPr>
          <p:cNvSpPr/>
          <p:nvPr/>
        </p:nvSpPr>
        <p:spPr>
          <a:xfrm>
            <a:off x="1818409" y="1943100"/>
            <a:ext cx="7647709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Principle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Likelihood function</a:t>
                </a:r>
                <a:r>
                  <a:rPr lang="en-US" dirty="0"/>
                  <a:t>:   From the logistic model, we can derive:</a:t>
                </a:r>
                <a:br>
                  <a:rPr lang="en-US" dirty="0"/>
                </a:br>
                <a:br>
                  <a:rPr lang="en-US" dirty="0"/>
                </a:br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= Probability of class labels given inputs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 and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 are the data matrices for all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 training samples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is the vector of parameters</a:t>
                </a:r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Key idea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en-US" dirty="0"/>
                  <a:t> is higher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data is a better match with the parameters</a:t>
                </a:r>
              </a:p>
              <a:p>
                <a:pPr marL="201168" lvl="1" indent="0">
                  <a:buNone/>
                </a:pPr>
                <a:endParaRPr lang="en-US" dirty="0"/>
              </a:p>
              <a:p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Maximum Likelihood Principle</a:t>
                </a:r>
                <a:r>
                  <a:rPr lang="es-ES" dirty="0"/>
                  <a:t>:  </a:t>
                </a:r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): </a:t>
                </a:r>
              </a:p>
              <a:p>
                <a:pPr marL="0" indent="0">
                  <a:buNone/>
                </a:pPr>
                <a:r>
                  <a:rPr lang="en-US" dirty="0"/>
                  <a:t>	</a:t>
                </a:r>
                <a:r>
                  <a:rPr lang="en-US" i="1" dirty="0"/>
                  <a:t>Find parameters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en-US" i="1" dirty="0"/>
                  <a:t> to maximize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</m:oMath>
                </a14:m>
                <a:r>
                  <a:rPr lang="en-US" i="1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603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B6FD3A6-19D1-432D-9036-44CE6D9D4E2E}"/>
              </a:ext>
            </a:extLst>
          </p:cNvPr>
          <p:cNvSpPr/>
          <p:nvPr/>
        </p:nvSpPr>
        <p:spPr>
          <a:xfrm>
            <a:off x="2628900" y="2421082"/>
            <a:ext cx="6878782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Cross Entropy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data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b="0" dirty="0"/>
                  <a:t> with binary labels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∈{0,1}</m:t>
                    </m:r>
                  </m:oMath>
                </a14:m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Theorem</a:t>
                </a:r>
                <a:r>
                  <a:rPr lang="en-US" dirty="0"/>
                  <a:t>:  MLE for logistic model is equivalent to minimizing the </a:t>
                </a:r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</a:t>
                </a:r>
                <a:r>
                  <a:rPr lang="en-US" dirty="0"/>
                  <a:t>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Find the weight vector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en-US" dirty="0"/>
                  <a:t> to minimize </a:t>
                </a:r>
                <a14:m>
                  <m:oMath xmlns:m="http://schemas.openxmlformats.org/officeDocument/2006/math">
                    <m:r>
                      <a:rPr lang="es-E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Will prove below this is equivalent to maximizing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Provides a simple cost function to minimize for fitting</a:t>
                </a:r>
              </a:p>
              <a:p>
                <a:r>
                  <a:rPr lang="en-US" dirty="0"/>
                  <a:t>Note that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implicitly function of weights </a:t>
                </a:r>
                <a14:m>
                  <m:oMath xmlns:m="http://schemas.openxmlformats.org/officeDocument/2006/math">
                    <m:r>
                      <a:rPr lang="es-ES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79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Diagnosing 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5798470" cy="4329817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Fine needle aspiration of suspicious lumps</a:t>
            </a:r>
          </a:p>
          <a:p>
            <a:r>
              <a:rPr lang="en-US" dirty="0" err="1"/>
              <a:t>Cytopathologist</a:t>
            </a:r>
            <a:r>
              <a:rPr lang="en-US" dirty="0"/>
              <a:t> visually inspects cells </a:t>
            </a:r>
          </a:p>
          <a:p>
            <a:pPr lvl="1"/>
            <a:r>
              <a:rPr lang="en-US" dirty="0"/>
              <a:t>Sample is stained and viewed under microscope</a:t>
            </a:r>
          </a:p>
          <a:p>
            <a:r>
              <a:rPr lang="en-US" dirty="0"/>
              <a:t>Determines if cells are benign or malignant</a:t>
            </a:r>
          </a:p>
          <a:p>
            <a:pPr lvl="1"/>
            <a:r>
              <a:rPr lang="en-US" dirty="0"/>
              <a:t>Also provides grading if malignant </a:t>
            </a:r>
          </a:p>
          <a:p>
            <a:r>
              <a:rPr lang="en-US" dirty="0"/>
              <a:t>Uses many features:</a:t>
            </a:r>
          </a:p>
          <a:p>
            <a:pPr lvl="1"/>
            <a:r>
              <a:rPr lang="en-US" dirty="0"/>
              <a:t>Size and shape of cells, degree of mitosis, differentiation, …</a:t>
            </a:r>
          </a:p>
          <a:p>
            <a:r>
              <a:rPr lang="en-US" dirty="0"/>
              <a:t>Diagnosis is not exact</a:t>
            </a:r>
          </a:p>
          <a:p>
            <a:r>
              <a:rPr lang="en-US" dirty="0"/>
              <a:t>If uncertain, use a more comprehensive biopsy</a:t>
            </a:r>
          </a:p>
          <a:p>
            <a:pPr lvl="1"/>
            <a:r>
              <a:rPr lang="en-US" dirty="0"/>
              <a:t>Additional cost and time</a:t>
            </a:r>
          </a:p>
          <a:p>
            <a:pPr lvl="1"/>
            <a:r>
              <a:rPr lang="en-US" dirty="0"/>
              <a:t>Stress to patient</a:t>
            </a:r>
          </a:p>
          <a:p>
            <a:r>
              <a:rPr lang="en-US" dirty="0"/>
              <a:t>Can machine learning provide better rules?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flipH="1">
            <a:off x="8053518" y="4999839"/>
            <a:ext cx="34441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Grades of carcinoma cells</a:t>
            </a:r>
          </a:p>
          <a:p>
            <a:r>
              <a:rPr lang="en-US" sz="1400" dirty="0"/>
              <a:t>http://breast-cancer.ca/5a-types/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3518" y="1636267"/>
            <a:ext cx="3028950" cy="15144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E0A450E-3423-9344-8640-BE0DDABAC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5894" y="3460195"/>
            <a:ext cx="42418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848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84EA5-C3DC-4F67-BFC0-73EB69F57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BCE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Binary cross entropy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s-ES" b="0" i="1" smtClean="0">
                        <a:latin typeface="Cambria Math" panose="02040503050406030204" pitchFamily="18" charset="0"/>
                      </a:rPr>
                      <m:t>,  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limLoc m:val="subSup"/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s-E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Each term has cost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s-E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negative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dirty="0"/>
                  <a:t>Tries to make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positive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3A90407-BA96-4B4F-B93F-8F1F7D556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AD8F0-9BC8-48A2-97EF-B0624CE1B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334F0F-351E-405A-972B-D45D93B44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519" y="2727923"/>
            <a:ext cx="4400550" cy="25908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5212880A-0530-462D-84AD-2D8E38FA2237}"/>
              </a:ext>
            </a:extLst>
          </p:cNvPr>
          <p:cNvSpPr/>
          <p:nvPr/>
        </p:nvSpPr>
        <p:spPr>
          <a:xfrm rot="10800000">
            <a:off x="7716805" y="5318723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/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CF33087B-67F4-4379-B1E1-CDB5505DF3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1300" y="5637355"/>
                <a:ext cx="2179828" cy="369332"/>
              </a:xfrm>
              <a:prstGeom prst="rect">
                <a:avLst/>
              </a:prstGeom>
              <a:blipFill>
                <a:blip r:embed="rId4"/>
                <a:stretch>
                  <a:fillRect l="-2521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Arrow: Right 9">
            <a:extLst>
              <a:ext uri="{FF2B5EF4-FFF2-40B4-BE49-F238E27FC236}">
                <a16:creationId xmlns:a16="http://schemas.microsoft.com/office/drawing/2014/main" id="{5631363C-FB5E-4097-986B-D73B2268410F}"/>
              </a:ext>
            </a:extLst>
          </p:cNvPr>
          <p:cNvSpPr/>
          <p:nvPr/>
        </p:nvSpPr>
        <p:spPr>
          <a:xfrm>
            <a:off x="10155206" y="5381182"/>
            <a:ext cx="978408" cy="36512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/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Higher cost for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53BC1EAA-414B-4897-B51F-CC4D0DC746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1476" y="5722349"/>
                <a:ext cx="2179828" cy="369332"/>
              </a:xfrm>
              <a:prstGeom prst="rect">
                <a:avLst/>
              </a:prstGeom>
              <a:blipFill>
                <a:blip r:embed="rId5"/>
                <a:stretch>
                  <a:fillRect l="-2235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93073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Min and </a:t>
            </a:r>
            <a:r>
              <a:rPr lang="en-US" dirty="0" err="1"/>
              <a:t>Argmin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Given a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Minimum value of the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dirty="0"/>
                  <a:t>-axis</a:t>
                </a:r>
              </a:p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 b="0" i="0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Value of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a minimum</a:t>
                </a:r>
              </a:p>
              <a:p>
                <a:pPr lvl="1"/>
                <a:r>
                  <a:rPr lang="en-US" dirty="0"/>
                  <a:t>Point on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-axis 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Similarly, define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arg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max</m:t>
                            </m:r>
                          </m:e>
                          <m:li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lim>
                        </m:limLow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</m:func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41</a:t>
            </a:fld>
            <a:endParaRPr lang="en-US" dirty="0"/>
          </a:p>
        </p:txBody>
      </p:sp>
      <p:sp>
        <p:nvSpPr>
          <p:cNvPr id="5" name="Arc 4"/>
          <p:cNvSpPr/>
          <p:nvPr/>
        </p:nvSpPr>
        <p:spPr>
          <a:xfrm>
            <a:off x="8047672" y="-135499"/>
            <a:ext cx="2041654" cy="3556932"/>
          </a:xfrm>
          <a:prstGeom prst="arc">
            <a:avLst>
              <a:gd name="adj1" fmla="val 2869631"/>
              <a:gd name="adj2" fmla="val 8033470"/>
            </a:avLst>
          </a:prstGeom>
          <a:ln w="317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DCE89E4-EF69-904D-AD7B-E2C650026F9C}"/>
              </a:ext>
            </a:extLst>
          </p:cNvPr>
          <p:cNvGrpSpPr/>
          <p:nvPr/>
        </p:nvGrpSpPr>
        <p:grpSpPr>
          <a:xfrm>
            <a:off x="6516468" y="1788783"/>
            <a:ext cx="3776824" cy="3576052"/>
            <a:chOff x="6516468" y="1788783"/>
            <a:chExt cx="3776824" cy="357605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/>
                <p:cNvSpPr txBox="1"/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6" name="TextBox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952712" y="1788783"/>
                  <a:ext cx="2231573" cy="369332"/>
                </a:xfrm>
                <a:prstGeom prst="rect">
                  <a:avLst/>
                </a:prstGeom>
                <a:blipFill>
                  <a:blip r:embed="rId3"/>
                  <a:stretch>
                    <a:fillRect b="-1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" name="Straight Arrow Connector 7"/>
            <p:cNvCxnSpPr/>
            <p:nvPr/>
          </p:nvCxnSpPr>
          <p:spPr>
            <a:xfrm>
              <a:off x="7843706" y="4149359"/>
              <a:ext cx="244958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9068499" y="3421433"/>
              <a:ext cx="0" cy="932453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8917656" y="4391807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1</a:t>
              </a: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8390548" y="4383526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0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>
            <a:xfrm flipH="1" flipV="1">
              <a:off x="8514186" y="2432429"/>
              <a:ext cx="18176" cy="19780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H="1">
              <a:off x="8073432" y="3421433"/>
              <a:ext cx="1145910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TextBox 30"/>
                <p:cNvSpPr txBox="1"/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arg</m:t>
                            </m:r>
                          </m:fName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limLow>
                                  <m:limLow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limLow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min</m:t>
                                    </m:r>
                                  </m:e>
                                  <m:lim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lim>
                                </m:limLow>
                              </m:fName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</m:d>
                              </m:e>
                            </m:func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1" name="TextBox 3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84509" y="4911890"/>
                  <a:ext cx="1904817" cy="452945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/>
                <p:cNvSpPr txBox="1"/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32" name="TextBox 3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16468" y="3251240"/>
                  <a:ext cx="1545744" cy="452945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311067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C691BE1-2730-459F-BC16-81C8AA66CF5C}"/>
              </a:ext>
            </a:extLst>
          </p:cNvPr>
          <p:cNvSpPr/>
          <p:nvPr/>
        </p:nvSpPr>
        <p:spPr>
          <a:xfrm>
            <a:off x="4447309" y="3529444"/>
            <a:ext cx="3034145" cy="6961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M</a:t>
            </a:r>
            <a:r>
              <a:rPr lang="en-US" dirty="0"/>
              <a:t>LE Using Argmax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We can write the MLE using argmax</a:t>
                </a:r>
              </a:p>
              <a:p>
                <a:r>
                  <a:rPr lang="en-US" dirty="0"/>
                  <a:t>Suppose we have </a:t>
                </a:r>
              </a:p>
              <a:p>
                <a:pPr lvl="1"/>
                <a:r>
                  <a:rPr lang="en-US" b="0" dirty="0"/>
                  <a:t>Data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𝑿</m:t>
                    </m:r>
                  </m:oMath>
                </a14:m>
                <a:r>
                  <a:rPr lang="en-US" dirty="0"/>
                  <a:t>,</a:t>
                </a:r>
                <a:r>
                  <a:rPr lang="en-US" b="1" dirty="0"/>
                  <a:t>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dirty="0"/>
                  <a:t>)</a:t>
                </a:r>
              </a:p>
              <a:p>
                <a:pPr lvl="1"/>
                <a:r>
                  <a:rPr lang="en-US" b="0" dirty="0"/>
                  <a:t>Likelihood function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en-US" dirty="0"/>
              </a:p>
              <a:p>
                <a:r>
                  <a:rPr lang="en-US" dirty="0"/>
                  <a:t>Then, MLE is equivalent to: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s-ES" b="0" i="0" smtClean="0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s-ES" b="0" i="0" smtClean="0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i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Equivalent to saying find </a:t>
                </a:r>
                <a14:m>
                  <m:oMath xmlns:m="http://schemas.openxmlformats.org/officeDocument/2006/math">
                    <m:r>
                      <a:rPr lang="es-ES" b="1" i="0" smtClean="0">
                        <a:latin typeface="Cambria Math" panose="02040503050406030204" pitchFamily="18" charset="0"/>
                      </a:rPr>
                      <m:t>𝐰</m:t>
                    </m:r>
                  </m:oMath>
                </a14:m>
                <a:r>
                  <a:rPr lang="en-US" dirty="0"/>
                  <a:t> to maximize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US" b="1" i="0"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i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6853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 Likelihood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</p:spPr>
            <p:txBody>
              <a:bodyPr/>
              <a:lstStyle/>
              <a:p>
                <a:r>
                  <a:rPr lang="en-US" dirty="0"/>
                  <a:t>Assume outputs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are independent, depending only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Then, likelihood factors: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Define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negative log likelihood</a:t>
                </a:r>
                <a:r>
                  <a:rPr lang="en-US" dirty="0"/>
                  <a:t>:  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s-ES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br>
                  <a:rPr lang="en-US" dirty="0"/>
                </a:br>
                <a:endParaRPr lang="en-US" dirty="0"/>
              </a:p>
              <a:p>
                <a:r>
                  <a:rPr lang="en-US" dirty="0"/>
                  <a:t>Maximum likelihood estimator can be re-written as: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max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𝑿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arg</m:t>
                        </m:r>
                      </m:fName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limLow>
                              <m:limLow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limLow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min</m:t>
                                </m:r>
                              </m:e>
                              <m:lim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lim>
                            </m:limLow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s-E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func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39277"/>
                <a:ext cx="7599911" cy="4329817"/>
              </a:xfrm>
              <a:blipFill>
                <a:blip r:embed="rId2"/>
                <a:stretch>
                  <a:fillRect l="-192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43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19703A3-7F77-42F8-B145-E43CED3EAFE6}"/>
              </a:ext>
            </a:extLst>
          </p:cNvPr>
          <p:cNvGrpSpPr/>
          <p:nvPr/>
        </p:nvGrpSpPr>
        <p:grpSpPr>
          <a:xfrm>
            <a:off x="7842538" y="1887340"/>
            <a:ext cx="3676650" cy="2900271"/>
            <a:chOff x="7842538" y="1887340"/>
            <a:chExt cx="3676650" cy="290027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1372544-E7BC-4A54-948A-615BA93822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842538" y="2215861"/>
              <a:ext cx="3676650" cy="2571750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BF9F531A-3964-4EA7-8FF8-30760487CECC}"/>
                </a:ext>
              </a:extLst>
            </p:cNvPr>
            <p:cNvSpPr txBox="1"/>
            <p:nvPr/>
          </p:nvSpPr>
          <p:spPr>
            <a:xfrm>
              <a:off x="8480887" y="1887340"/>
              <a:ext cx="23999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i="1" dirty="0">
                  <a:solidFill>
                    <a:schemeClr val="accent1">
                      <a:lumMod val="60000"/>
                      <a:lumOff val="40000"/>
                    </a:schemeClr>
                  </a:solidFill>
                </a:rPr>
                <a:t>Negative Log Likelihood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230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24A3F-7722-450B-82CD-E3DA73FF91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Logistic Loss = Binary Cross Entropy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 Negative log likelihood function: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 smtClean="0">
                                    <a:latin typeface="Cambria Math" panose="02040503050406030204" pitchFamily="18" charset="0"/>
                                  </a:rPr>
                                  <m:t>𝒘</m:t>
                                </m:r>
                              </m:e>
                            </m:d>
                          </m:e>
                        </m:func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e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1" i="1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Therefore,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b="1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1+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Hence,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1+</m:t>
                            </m:r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p>
                            </m:sSup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Loss function = binary cross entropy:</a:t>
                </a: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  <m:sup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sup>
                                </m:sSup>
                              </m:e>
                            </m:d>
                          </m:e>
                        </m:fun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4A712D1-2911-4637-80E7-692B5525860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1696" b="-292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3C3FA7-929A-426A-9448-CB013D5910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3851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06754BF5-76F6-4AF9-8C5B-DE810CBAF50B}"/>
              </a:ext>
            </a:extLst>
          </p:cNvPr>
          <p:cNvSpPr/>
          <p:nvPr/>
        </p:nvSpPr>
        <p:spPr>
          <a:xfrm>
            <a:off x="3283527" y="3657599"/>
            <a:ext cx="5538355" cy="11533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For multi-class classification, define the “one-hot” vector:</a:t>
                </a: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,   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Then,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ln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ln</m:t>
                            </m:r>
                          </m:fNam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b="1" i="1">
                                    <a:latin typeface="Cambria Math" panose="02040503050406030204" pitchFamily="18" charset="0"/>
                                  </a:rPr>
                                  <m:t>𝑾</m:t>
                                </m:r>
                              </m:e>
                            </m:d>
                          </m:e>
                        </m:func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Hence, negative log likelihood is:</a:t>
                </a:r>
                <a:br>
                  <a:rPr lang="en-US" dirty="0"/>
                </a:b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b="0" i="0" smtClean="0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limLoc m:val="subSup"/>
                                <m:supHide m:val="on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9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  <m:sup/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𝑖𝑘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</m:oMath>
                </a14:m>
                <a:endParaRPr lang="en-US" b="1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Sometimes called the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categorial cross-entropy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Can prove this with some algebra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9435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Calculations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minimize take partial derivatives: 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𝐽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for all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𝑘𝑗</m:t>
                        </m:r>
                      </m:sub>
                    </m:sSub>
                  </m:oMath>
                </a14:m>
                <a:endParaRPr lang="en-US" dirty="0"/>
              </a:p>
              <a:p>
                <a:r>
                  <a:rPr lang="en-US" dirty="0"/>
                  <a:t>Define transform matrix: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Hence,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Estimated class probabilities: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ℓ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p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ℓ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dirty="0"/>
              </a:p>
              <a:p>
                <a:r>
                  <a:rPr lang="en-US" dirty="0"/>
                  <a:t>Gradient components are (proof on board):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</m:d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𝑘𝑗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dirty="0"/>
                  <a:t> unknowns</a:t>
                </a:r>
              </a:p>
              <a:p>
                <a:r>
                  <a:rPr lang="en-US" dirty="0"/>
                  <a:t>Unfortunately, no closed-form solution to these equations </a:t>
                </a:r>
              </a:p>
              <a:p>
                <a:pPr lvl="1"/>
                <a:r>
                  <a:rPr lang="en-US" dirty="0"/>
                  <a:t>Nonlinear dependence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</m:oMath>
                </a14:m>
                <a:r>
                  <a:rPr lang="en-US" dirty="0"/>
                  <a:t> on terms in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2850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Optimization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9F9F8D-2534-4D48-85E3-73908409BCC5}" type="slidenum">
              <a:rPr lang="en-US" smtClean="0"/>
              <a:pPr/>
              <a:t>47</a:t>
            </a:fld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/>
              <p:cNvSpPr>
                <a:spLocks noGrp="1"/>
              </p:cNvSpPr>
              <p:nvPr>
                <p:ph sz="quarter"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we can find minima by setting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𝛻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b="0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equations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en-US" dirty="0"/>
                  <a:t> unknowns.  </a:t>
                </a:r>
              </a:p>
              <a:p>
                <a:pPr lvl="1"/>
                <a:r>
                  <a:rPr lang="en-US" dirty="0"/>
                  <a:t>May not have closed-form solution</a:t>
                </a: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Numerical methods</a:t>
                </a:r>
                <a:r>
                  <a:rPr lang="en-US" dirty="0"/>
                  <a:t>:  Finds a sequence of estimates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  <a:br>
                  <a:rPr lang="en-US" dirty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</a:rPr>
                          <m:t>𝑡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Under some conditions, it converges to some other “good” minima</a:t>
                </a:r>
              </a:p>
              <a:p>
                <a:pPr lvl="1"/>
                <a:r>
                  <a:rPr lang="en-US" dirty="0"/>
                  <a:t>Run on a computer program, like python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Next unit:  Will discuss numerical methods to perform optimization</a:t>
                </a:r>
              </a:p>
              <a:p>
                <a:r>
                  <a:rPr lang="en-US" dirty="0"/>
                  <a:t>This lecture:  Use built-in python routine</a:t>
                </a:r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"/>
              </p:nvPr>
            </p:nvSpPr>
            <p:spPr>
              <a:blipFill>
                <a:blip r:embed="rId3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034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03372" y="3693924"/>
            <a:ext cx="4952307" cy="2305050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32F075-C14B-435A-B069-442F834401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971" r="-229"/>
          <a:stretch/>
        </p:blipFill>
        <p:spPr>
          <a:xfrm>
            <a:off x="1097280" y="1526298"/>
            <a:ext cx="7121929" cy="13115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22487E4-4A69-47C4-B8B4-05FED3EC31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037322"/>
            <a:ext cx="4371975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98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Returning to the breast cancer dataset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49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03704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795559" cy="4329817"/>
          </a:xfrm>
        </p:spPr>
        <p:txBody>
          <a:bodyPr/>
          <a:lstStyle/>
          <a:p>
            <a:r>
              <a:rPr lang="en-US" dirty="0"/>
              <a:t>Univ. Wisconsin study, 1994</a:t>
            </a:r>
          </a:p>
          <a:p>
            <a:r>
              <a:rPr lang="en-US" dirty="0"/>
              <a:t>569 samples</a:t>
            </a:r>
          </a:p>
          <a:p>
            <a:r>
              <a:rPr lang="en-US" dirty="0"/>
              <a:t>10 visual features for each sample</a:t>
            </a:r>
          </a:p>
          <a:p>
            <a:r>
              <a:rPr lang="en-US" dirty="0"/>
              <a:t>Ground truth determined by biopsy</a:t>
            </a:r>
          </a:p>
          <a:p>
            <a:endParaRPr lang="en-US" dirty="0"/>
          </a:p>
          <a:p>
            <a:r>
              <a:rPr lang="en-US" dirty="0"/>
              <a:t>First publication:  O.L. </a:t>
            </a:r>
            <a:r>
              <a:rPr lang="en-US" dirty="0" err="1"/>
              <a:t>Mangasarian</a:t>
            </a:r>
            <a:r>
              <a:rPr lang="en-US" dirty="0"/>
              <a:t>, W.N. Street and W.H. </a:t>
            </a:r>
            <a:r>
              <a:rPr lang="en-US" dirty="0" err="1"/>
              <a:t>Wolberg</a:t>
            </a:r>
            <a:r>
              <a:rPr lang="en-US" dirty="0"/>
              <a:t>. Breast cancer diagnosis and prognosis via linear programming. Operations Research, 43(4), pages 570-577, July-August 1995.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306" y="3392527"/>
            <a:ext cx="3990975" cy="28384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2839" y="806708"/>
            <a:ext cx="5800444" cy="2507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959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Two Variables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</p:spPr>
            <p:txBody>
              <a:bodyPr/>
              <a:lstStyle/>
              <a:p>
                <a:r>
                  <a:rPr lang="en-US" dirty="0"/>
                  <a:t>Get the two variables</a:t>
                </a:r>
              </a:p>
              <a:p>
                <a:r>
                  <a:rPr lang="en-US" dirty="0"/>
                  <a:t>Scale, fit and test</a:t>
                </a:r>
              </a:p>
              <a:p>
                <a:r>
                  <a:rPr lang="en-US" dirty="0"/>
                  <a:t>Regularization note for </a:t>
                </a:r>
                <a:r>
                  <a:rPr lang="en-US" dirty="0" err="1"/>
                  <a:t>sklearn</a:t>
                </a:r>
                <a:endParaRPr lang="en-US" dirty="0"/>
              </a:p>
              <a:p>
                <a:pPr lvl="1"/>
                <a:r>
                  <a:rPr lang="en-US" dirty="0"/>
                  <a:t>Always performs regularized regression:</a:t>
                </a:r>
              </a:p>
              <a:p>
                <a:pPr lvl="1"/>
                <a:r>
                  <a:rPr lang="en-US" dirty="0"/>
                  <a:t>Minimizes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Negative log likelihood</a:t>
                </a: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𝐶</m:t>
                        </m:r>
                      </m:den>
                    </m:f>
                    <m:sSup>
                      <m:sSup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</m:e>
                      <m:sup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regularization term (like Ridge)</a:t>
                </a:r>
              </a:p>
              <a:p>
                <a:pPr lvl="1"/>
                <a:r>
                  <a:rPr lang="en-US" dirty="0"/>
                  <a:t>Used for numerical stability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577445" y="1539277"/>
                <a:ext cx="4578234" cy="4329817"/>
              </a:xfrm>
              <a:blipFill>
                <a:blip r:embed="rId2"/>
                <a:stretch>
                  <a:fillRect l="-3196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B25F131-8A84-46F4-AF03-B77C26C5C6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92" y="1454728"/>
            <a:ext cx="3031614" cy="1115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F88C2A-E852-4709-87C6-7F24AE59D8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2388" y="2766578"/>
            <a:ext cx="2944093" cy="6624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FC98DA-69E3-4308-BBEC-3A3D133B9E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281" y="3679005"/>
            <a:ext cx="4998720" cy="6266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098A471-B121-47F0-AC98-25B94BD6DC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083" y="4665467"/>
            <a:ext cx="4290358" cy="111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6171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DAD1C-133B-4D14-A41E-DB26BB8C5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Decision Regions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</p:spPr>
            <p:txBody>
              <a:bodyPr/>
              <a:lstStyle/>
              <a:p>
                <a:r>
                  <a:rPr lang="en-US" dirty="0"/>
                  <a:t>Probability output:</a:t>
                </a:r>
              </a:p>
              <a:p>
                <a:pPr lvl="1"/>
                <a:r>
                  <a:rPr lang="en-US" dirty="0"/>
                  <a:t>Smooth value from 0 to 1</a:t>
                </a:r>
              </a:p>
              <a:p>
                <a:r>
                  <a:rPr lang="en-US" dirty="0"/>
                  <a:t>Class decision:</a:t>
                </a:r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&gt;0.5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s-E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when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≤</m:t>
                    </m:r>
                    <m:r>
                      <a:rPr lang="es-E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Decision boundary is a line</a:t>
                </a:r>
              </a:p>
              <a:p>
                <a:pPr lvl="1"/>
                <a:r>
                  <a:rPr lang="en-US" dirty="0"/>
                  <a:t>Similar to what we manually selected</a:t>
                </a:r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A1E5283-949E-4524-843D-2CE1B1E9502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39891" y="1539277"/>
                <a:ext cx="4135582" cy="4329817"/>
              </a:xfrm>
              <a:blipFill>
                <a:blip r:embed="rId2"/>
                <a:stretch>
                  <a:fillRect l="-353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36D55C-3732-40E8-B5F7-271AD440C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88584C3-68E2-4487-BABD-D142A36BAF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0027" y="1724025"/>
            <a:ext cx="602932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4702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C38901-E0ED-4AE8-AABC-2750233F4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All The Variables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D97D62-BDC8-4346-843A-00C09A6A0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24254" y="1539277"/>
            <a:ext cx="4131425" cy="4329817"/>
          </a:xfrm>
        </p:spPr>
        <p:txBody>
          <a:bodyPr/>
          <a:lstStyle/>
          <a:p>
            <a:r>
              <a:rPr lang="en-US" dirty="0"/>
              <a:t>With all 10 variables:</a:t>
            </a:r>
          </a:p>
          <a:p>
            <a:pPr lvl="1"/>
            <a:r>
              <a:rPr lang="en-US" dirty="0"/>
              <a:t>Get 97% test accuracy</a:t>
            </a:r>
          </a:p>
          <a:p>
            <a:pPr lvl="1"/>
            <a:endParaRPr lang="en-US" dirty="0"/>
          </a:p>
          <a:p>
            <a:r>
              <a:rPr lang="en-US" dirty="0"/>
              <a:t>10-fold cross validation</a:t>
            </a:r>
          </a:p>
          <a:p>
            <a:pPr lvl="1"/>
            <a:r>
              <a:rPr lang="en-US" dirty="0"/>
              <a:t>Also in demo</a:t>
            </a:r>
          </a:p>
          <a:p>
            <a:pPr lvl="1"/>
            <a:r>
              <a:rPr lang="en-US" dirty="0"/>
              <a:t>Accuracy = 0.967</a:t>
            </a:r>
          </a:p>
          <a:p>
            <a:pPr lvl="1"/>
            <a:r>
              <a:rPr lang="en-US" dirty="0"/>
              <a:t>SE = 0.011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B2B3D4-676D-44F8-98C5-DC000FD17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297802-1E43-455A-B037-277EF18C5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320" y="1539277"/>
            <a:ext cx="5695950" cy="14954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3109AC-9C31-429A-B280-707D803828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934" y="3034702"/>
            <a:ext cx="4019550" cy="2647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94213D-143B-4C21-9453-7E04AF64BC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25369" y="2923828"/>
            <a:ext cx="1866900" cy="291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4500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22937-08C8-42CD-89A5-3D5094846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In-Class Exercise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3857B-751A-4F95-9D28-22A5076AF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92982" y="4769426"/>
            <a:ext cx="4962697" cy="1229547"/>
          </a:xfrm>
        </p:spPr>
        <p:txBody>
          <a:bodyPr/>
          <a:lstStyle/>
          <a:p>
            <a:r>
              <a:rPr lang="es-ES" dirty="0"/>
              <a:t>Complete in </a:t>
            </a:r>
            <a:r>
              <a:rPr lang="es-ES" dirty="0" err="1"/>
              <a:t>logistic_inclass.ipynb</a:t>
            </a:r>
            <a:endParaRPr lang="es-ES" dirty="0"/>
          </a:p>
          <a:p>
            <a:pPr lvl="1"/>
            <a:r>
              <a:rPr lang="es-ES" dirty="0"/>
              <a:t>Can use Google </a:t>
            </a:r>
            <a:r>
              <a:rPr lang="es-ES" dirty="0" err="1"/>
              <a:t>colab</a:t>
            </a:r>
            <a:r>
              <a:rPr lang="es-ES" dirty="0"/>
              <a:t> </a:t>
            </a:r>
            <a:r>
              <a:rPr lang="es-ES" dirty="0" err="1"/>
              <a:t>or</a:t>
            </a:r>
            <a:r>
              <a:rPr lang="es-ES" dirty="0"/>
              <a:t> </a:t>
            </a:r>
            <a:r>
              <a:rPr lang="es-ES" dirty="0" err="1"/>
              <a:t>your</a:t>
            </a:r>
            <a:r>
              <a:rPr lang="es-ES" dirty="0"/>
              <a:t> local machine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EDD2E-5E82-45FF-8C78-D649813A3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A78FBE-CF1A-4078-AEDF-79F801EE8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579418"/>
            <a:ext cx="8086725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240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Motivating Example:  Classifying a breast cancer test</a:t>
            </a:r>
          </a:p>
          <a:p>
            <a:r>
              <a:rPr lang="en-US" dirty="0"/>
              <a:t>Linear classifiers</a:t>
            </a:r>
          </a:p>
          <a:p>
            <a:r>
              <a:rPr lang="en-US" dirty="0"/>
              <a:t>Logistic regression</a:t>
            </a:r>
          </a:p>
          <a:p>
            <a:r>
              <a:rPr lang="en-US" dirty="0"/>
              <a:t>Fitting logistic regression models </a:t>
            </a:r>
          </a:p>
          <a:p>
            <a:r>
              <a:rPr lang="en-US" dirty="0"/>
              <a:t>Measuring accuracy in classification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Arrow: Right 4"/>
          <p:cNvSpPr/>
          <p:nvPr/>
        </p:nvSpPr>
        <p:spPr>
          <a:xfrm>
            <a:off x="286326" y="3270232"/>
            <a:ext cx="978408" cy="484632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108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Errors in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dirty="0"/>
                  <a:t>Two types of errors:</a:t>
                </a:r>
              </a:p>
              <a:p>
                <a:pPr lvl="1"/>
                <a:r>
                  <a:rPr lang="en-US" dirty="0"/>
                  <a:t>Type I error (False positive / false alarm):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Type II error (False negative / missed detection):  Decide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 when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dirty="0"/>
              </a:p>
              <a:p>
                <a:r>
                  <a:rPr lang="en-US" dirty="0"/>
                  <a:t>Implication of these errors may be different</a:t>
                </a:r>
              </a:p>
              <a:p>
                <a:pPr lvl="1"/>
                <a:r>
                  <a:rPr lang="en-US" dirty="0"/>
                  <a:t>Think of breast cancer diagnosis</a:t>
                </a:r>
              </a:p>
              <a:p>
                <a:r>
                  <a:rPr lang="en-US" dirty="0"/>
                  <a:t>Accuracy of classifier can be measured by: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Accuracy=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+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(percentage of correct classification)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55</a:t>
            </a:fld>
            <a:endParaRPr lang="en-US" dirty="0"/>
          </a:p>
        </p:txBody>
      </p:sp>
      <p:pic>
        <p:nvPicPr>
          <p:cNvPr id="1026" name="Picture 2" descr="Image result for true positive ra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0" y="3271489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851287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Metrics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From previous slide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𝑇𝑃𝑅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=1|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r>
                  <a:rPr lang="en-US" dirty="0"/>
                  <a:t>=sensitivity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</m:oMath>
                </a14:m>
                <a:r>
                  <a:rPr lang="en-US" dirty="0"/>
                  <a:t>=1-specificity</a:t>
                </a:r>
              </a:p>
              <a:p>
                <a:r>
                  <a:rPr lang="en-US" dirty="0"/>
                  <a:t>Machine learning often uses (positive=items of interests in retrieval applications)</a:t>
                </a:r>
              </a:p>
              <a:p>
                <a:pPr lvl="1"/>
                <a:r>
                  <a:rPr lang="en-US" dirty="0"/>
                  <a:t>Recall = Sensitivity =TP/(TP+FN) (How many positives are detected among all positive?)</a:t>
                </a:r>
              </a:p>
              <a:p>
                <a:pPr lvl="1"/>
                <a:r>
                  <a:rPr lang="en-US" dirty="0"/>
                  <a:t>Precision =TP/(TP+FP) (How many detected positive is actually positive?)</a:t>
                </a:r>
              </a:p>
              <a:p>
                <a:pPr lvl="1"/>
                <a:r>
                  <a:rPr lang="en-US" dirty="0"/>
                  <a:t>F1-score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𝑅𝑒𝑐𝑎𝑙𝑙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)/2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box>
                          <m:box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boxPr>
                          <m:e>
                            <m:argPr>
                              <m:argSz m:val="-1"/>
                            </m:argPr>
                            <m:f>
                              <m:f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𝐹𝑁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𝐹𝑃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box>
                      </m:den>
                    </m:f>
                  </m:oMath>
                </a14:m>
                <a:r>
                  <a:rPr lang="en-US" dirty="0"/>
                  <a:t> </a:t>
                </a:r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Accuracy=(TP+TF)/(TP+FP+TN+FN) (percentage of correct classification)</a:t>
                </a:r>
              </a:p>
              <a:p>
                <a:r>
                  <a:rPr lang="en-US" dirty="0"/>
                  <a:t>Medical tests:</a:t>
                </a:r>
              </a:p>
              <a:p>
                <a:pPr lvl="1"/>
                <a:r>
                  <a:rPr lang="en-US" dirty="0"/>
                  <a:t>Sensitivity =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𝑇𝑃𝑅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tx1"/>
                    </a:solidFill>
                  </a:rPr>
                  <a:t>Specificity</a:t>
                </a:r>
                <a:r>
                  <a:rPr 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dirty="0"/>
                  <a:t>=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=1−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𝐹𝑃𝑅</m:t>
                    </m:r>
                  </m:oMath>
                </a14:m>
                <a:r>
                  <a:rPr lang="en-US" dirty="0"/>
                  <a:t> =True negative rate</a:t>
                </a:r>
              </a:p>
              <a:p>
                <a:pPr lvl="1"/>
                <a:r>
                  <a:rPr lang="en-US" dirty="0"/>
                  <a:t>Need a good tradeoff between sensitivity and specificity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20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56</a:t>
            </a:fld>
            <a:endParaRPr lang="en-US" dirty="0"/>
          </a:p>
        </p:txBody>
      </p:sp>
      <p:pic>
        <p:nvPicPr>
          <p:cNvPr id="5" name="Picture 2" descr="Image result for true positive rate">
            <a:extLst>
              <a:ext uri="{FF2B5EF4-FFF2-40B4-BE49-F238E27FC236}">
                <a16:creationId xmlns:a16="http://schemas.microsoft.com/office/drawing/2014/main" id="{AF299E03-C582-AD4E-B402-86A6DCE93E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2155" y="1326814"/>
            <a:ext cx="5800725" cy="1304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11903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Breast Cancer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539277"/>
            <a:ext cx="4640790" cy="4329817"/>
          </a:xfrm>
        </p:spPr>
        <p:txBody>
          <a:bodyPr/>
          <a:lstStyle/>
          <a:p>
            <a:r>
              <a:rPr lang="en-US" dirty="0"/>
              <a:t>Measure accuracy on test data </a:t>
            </a:r>
          </a:p>
          <a:p>
            <a:r>
              <a:rPr lang="en-US" dirty="0"/>
              <a:t>Use 4-fold cross-validation</a:t>
            </a:r>
          </a:p>
          <a:p>
            <a:r>
              <a:rPr lang="en-US" dirty="0" err="1"/>
              <a:t>Sklearn</a:t>
            </a:r>
            <a:r>
              <a:rPr lang="en-US" dirty="0"/>
              <a:t> has built-in functions for CV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479" y="352490"/>
            <a:ext cx="5392548" cy="5241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3704185"/>
            <a:ext cx="3433621" cy="1647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971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B88FBB-0341-4A40-B9D8-1BB6144501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056E5F-6B03-DE4E-93FD-951EE78A65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 to binary classification with cross validation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8E31E4-CAE2-3C4F-BEBF-2C90199EB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33413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8A8A-97AE-4159-88BF-BD1E5CE0B3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 Decisions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classifier outputs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soft</a:t>
                </a:r>
                <a:r>
                  <a:rPr lang="en-US" dirty="0"/>
                  <a:t> label: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∈[0,1]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=0</m:t>
                        </m:r>
                      </m: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≈1⇒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en-US" dirty="0"/>
                  <a:t> more likely</a:t>
                </a:r>
              </a:p>
              <a:p>
                <a:r>
                  <a:rPr lang="en-US" dirty="0"/>
                  <a:t>Can obtain a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hard label </a:t>
                </a:r>
                <a:r>
                  <a:rPr lang="en-US" dirty="0"/>
                  <a:t>by </a:t>
                </a:r>
                <a:r>
                  <a:rPr lang="en-US" dirty="0">
                    <a:solidFill>
                      <a:schemeClr val="tx2">
                        <a:lumMod val="60000"/>
                        <a:lumOff val="40000"/>
                      </a:schemeClr>
                    </a:solidFill>
                  </a:rPr>
                  <a:t>thresholding</a:t>
                </a:r>
                <a:r>
                  <a:rPr lang="en-US" dirty="0"/>
                  <a:t>: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=1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dirty="0"/>
                  <a:t> = Threshold</a:t>
                </a:r>
              </a:p>
              <a:p>
                <a:r>
                  <a:rPr lang="en-US" dirty="0"/>
                  <a:t>How to set threshold?</a:t>
                </a:r>
              </a:p>
              <a:p>
                <a:pPr lvl="1"/>
                <a:r>
                  <a:rPr lang="en-US" dirty="0"/>
                  <a:t>Set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Minimizes overall error rate </a:t>
                </a:r>
              </a:p>
              <a:p>
                <a:pPr lvl="1"/>
                <a:r>
                  <a:rPr lang="en-US" dirty="0"/>
                  <a:t>Increasing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Decreases false positives, but also reduces sensitivity</a:t>
                </a:r>
              </a:p>
              <a:p>
                <a:pPr lvl="1"/>
                <a:r>
                  <a:rPr lang="en-US" dirty="0"/>
                  <a:t>Decreasing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</m:oMath>
                </a14:m>
                <a:r>
                  <a:rPr lang="en-US" dirty="0"/>
                  <a:t> Increases sensitivity, but also increases false positive</a:t>
                </a:r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85A8A88-41A2-4738-9443-3E2B925872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261" t="-1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E4CEA5-6F01-44A8-A9E0-ACE6BD30D9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59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35499D-4540-0A40-B504-20CDCAF154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2621" y="1681826"/>
            <a:ext cx="3488981" cy="2481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7149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AB781-3109-4425-8B57-658FD86D7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on </a:t>
            </a:r>
            <a:r>
              <a:rPr lang="en-US" dirty="0" err="1"/>
              <a:t>Github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0F8890-E744-4700-98D1-DD34ADF6B4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7"/>
            <a:ext cx="9815785" cy="4329817"/>
          </a:xfrm>
        </p:spPr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:  </a:t>
            </a:r>
            <a:r>
              <a:rPr lang="en-US" dirty="0">
                <a:hlinkClick r:id="rId2"/>
              </a:rPr>
              <a:t>https://github.com/sdrangan/introml/blob/master/logistic/breast_cancer.ipynb</a:t>
            </a:r>
            <a:r>
              <a:rPr lang="en-US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FAB11E-9CD2-495F-9EB6-D025228C4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F62277-3D51-4659-B2E8-48E4EF4061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2892" y="2079302"/>
            <a:ext cx="6270801" cy="438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033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E02E3-0294-4ADF-975B-D69D50F3B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 Curve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F17B6-0D52-4CE8-AE21-11A7034B19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Varying threshold obtains a set of classifier</a:t>
            </a:r>
          </a:p>
          <a:p>
            <a:r>
              <a:rPr lang="en-US" dirty="0"/>
              <a:t>Trades off FPR (1-specificity) and TPR (sensitivity)</a:t>
            </a:r>
          </a:p>
          <a:p>
            <a:r>
              <a:rPr lang="en-US" dirty="0"/>
              <a:t>Can visualize with ROC curve</a:t>
            </a:r>
          </a:p>
          <a:p>
            <a:pPr lvl="1"/>
            <a:r>
              <a:rPr lang="en-US" dirty="0"/>
              <a:t>Receiver operating curve</a:t>
            </a:r>
          </a:p>
          <a:p>
            <a:pPr lvl="1"/>
            <a:r>
              <a:rPr lang="en-US" dirty="0"/>
              <a:t>Term from digital communications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7577FD-1148-454D-8E69-C6E5B46471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2F7F5D-8274-F849-9BED-B40FD9832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8042" y="528622"/>
            <a:ext cx="3702050" cy="24867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34D940-AC94-6947-A16E-C3256C8D8B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576" y="3178117"/>
            <a:ext cx="3488981" cy="248146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5B4137C-7831-9B48-8F5B-E7369D6B8A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80" y="3704185"/>
            <a:ext cx="60198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4855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6A7D8-410D-034F-9C7F-E7206D1BE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Area Under the Curve (AUC)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FE40CB-B560-1343-9228-9C90ADA04D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539278"/>
            <a:ext cx="5667202" cy="4229986"/>
          </a:xfrm>
        </p:spPr>
        <p:txBody>
          <a:bodyPr/>
          <a:lstStyle/>
          <a:p>
            <a:r>
              <a:rPr lang="en-US" dirty="0"/>
              <a:t>As one may choose a particular threshold based on the desired trade-off between the TPR and FPR, it may not be appropriate to evaluate the performance of a classifier for a fixed threshold.</a:t>
            </a:r>
          </a:p>
          <a:p>
            <a:r>
              <a:rPr lang="en-US" dirty="0"/>
              <a:t>AUC is a measure of goodness for a classifier that is independent of the threshold. </a:t>
            </a:r>
          </a:p>
          <a:p>
            <a:r>
              <a:rPr lang="en-US" dirty="0"/>
              <a:t>A method with a higher AUC means that under the same FPR, it has higher PPR.</a:t>
            </a:r>
          </a:p>
          <a:p>
            <a:r>
              <a:rPr lang="en-US" dirty="0"/>
              <a:t>What is the highest AUC?</a:t>
            </a:r>
          </a:p>
          <a:p>
            <a:r>
              <a:rPr lang="en-US" dirty="0"/>
              <a:t>Should report average AUC over cross validation folds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B3811D-D479-E748-906B-55FEC6EF2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CA1A3B-8680-864E-B86E-64A4EB411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8705" y="4829463"/>
            <a:ext cx="4330700" cy="93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C78D3C-04C4-884F-A22B-853949E8B6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0614" y="1723577"/>
            <a:ext cx="3702050" cy="248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689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9049-2C1A-4441-A8DE-D51C28F3A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Multi-Class Classification in Python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Two options</a:t>
                </a:r>
              </a:p>
              <a:p>
                <a:r>
                  <a:rPr lang="en-US" dirty="0"/>
                  <a:t>One vs Rest (OVR)</a:t>
                </a:r>
              </a:p>
              <a:p>
                <a:pPr lvl="1"/>
                <a:r>
                  <a:rPr lang="en-US" dirty="0"/>
                  <a:t>Solve a binary classification problem for each class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For each class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/>
                  <a:t>, train on modified binary labels (indicates if sample is in class or not)</a:t>
                </a:r>
                <a:br>
                  <a:rPr lang="en-US" dirty="0"/>
                </a:br>
                <a:br>
                  <a:rPr lang="en-US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m:rPr>
                                  <m:nor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if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Predict based on classifier that yields highest score</a:t>
                </a:r>
              </a:p>
              <a:p>
                <a:r>
                  <a:rPr lang="en-US" dirty="0"/>
                  <a:t>Multinomial</a:t>
                </a:r>
              </a:p>
              <a:p>
                <a:pPr lvl="1"/>
                <a:r>
                  <a:rPr lang="en-US" dirty="0"/>
                  <a:t>Directly solve weights for all classes using the multi-class cross entropy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F5F088-86EE-B246-A223-2DAEA4B8B2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5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A641C1-A3A5-7A45-8B43-BCE6DC9A1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47811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0EE9AE-CAC4-EA49-8630-0C9CA8348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Metrics for Multiclass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Using a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dirty="0"/>
                  <a:t> confusion matrix  </a:t>
                </a:r>
              </a:p>
              <a:p>
                <a:r>
                  <a:rPr lang="en-US" dirty="0"/>
                  <a:t>Should normalize the matrix:</a:t>
                </a:r>
              </a:p>
              <a:p>
                <a:pPr lvl="1"/>
                <a:r>
                  <a:rPr lang="en-US" dirty="0"/>
                  <a:t>Sum over each row =1</a:t>
                </a:r>
              </a:p>
              <a:p>
                <a:pPr lvl="1"/>
                <a:endParaRPr lang="en-US" dirty="0"/>
              </a:p>
              <a:p>
                <a:r>
                  <a:rPr lang="en-US" dirty="0"/>
                  <a:t>Can compute accuracy:</a:t>
                </a:r>
              </a:p>
              <a:p>
                <a:pPr lvl="1"/>
                <a:r>
                  <a:rPr lang="en-US" dirty="0"/>
                  <a:t>Per class:  This is the diagonal entry</a:t>
                </a:r>
              </a:p>
              <a:p>
                <a:pPr lvl="1"/>
                <a:r>
                  <a:rPr lang="en-US" dirty="0"/>
                  <a:t>Average:  The average of the diagonal entries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6510664-D2FA-1745-9D5E-DDDFBBEA8F9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589809"/>
                <a:ext cx="5238206" cy="4279285"/>
              </a:xfrm>
              <a:blipFill>
                <a:blip r:embed="rId2"/>
                <a:stretch>
                  <a:fillRect l="-2794" t="-15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CE561A-B0FE-9D40-B8D5-5F82C0DE7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63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650711">
                    <a:tc>
                      <a:txBody>
                        <a:bodyPr/>
                        <a:lstStyle/>
                        <a:p>
                          <a:r>
                            <a:rPr lang="en-US" sz="1400" dirty="0" err="1"/>
                            <a:t>Pred</a:t>
                          </a:r>
                          <a:r>
                            <a:rPr lang="en-US" sz="1400" dirty="0"/>
                            <a:t>--&gt;</a:t>
                          </a:r>
                        </a:p>
                        <a:p>
                          <a:endParaRPr lang="en-US" sz="1400" dirty="0"/>
                        </a:p>
                        <a:p>
                          <a:r>
                            <a:rPr lang="en-US" sz="1400" dirty="0"/>
                            <a:t>Real</a:t>
                          </a:r>
                          <a14:m>
                            <m:oMath xmlns:m="http://schemas.openxmlformats.org/officeDocument/2006/math">
                              <m:r>
                                <a:rPr lang="en-US" sz="14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↓</m:t>
                              </m:r>
                            </m:oMath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>
                <a:extLst>
                  <a:ext uri="{FF2B5EF4-FFF2-40B4-BE49-F238E27FC236}">
                    <a16:creationId xmlns:a16="http://schemas.microsoft.com/office/drawing/2014/main" id="{8B9B7712-971E-A144-84C7-AA423BA7FB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13619945"/>
                  </p:ext>
                </p:extLst>
              </p:nvPr>
            </p:nvGraphicFramePr>
            <p:xfrm>
              <a:off x="6884557" y="1741306"/>
              <a:ext cx="3953160" cy="379250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90632">
                      <a:extLst>
                        <a:ext uri="{9D8B030D-6E8A-4147-A177-3AD203B41FA5}">
                          <a16:colId xmlns:a16="http://schemas.microsoft.com/office/drawing/2014/main" val="3572598768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184001805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13639303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3603578352"/>
                        </a:ext>
                      </a:extLst>
                    </a:gridCol>
                    <a:gridCol w="790632">
                      <a:extLst>
                        <a:ext uri="{9D8B030D-6E8A-4147-A177-3AD203B41FA5}">
                          <a16:colId xmlns:a16="http://schemas.microsoft.com/office/drawing/2014/main" val="2608177755"/>
                        </a:ext>
                      </a:extLst>
                    </a:gridCol>
                  </a:tblGrid>
                  <a:tr h="731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613" t="-5172" r="-404839" b="-4155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1561276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77563600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604701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…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81800552"/>
                      </a:ext>
                    </a:extLst>
                  </a:tr>
                  <a:tr h="765247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K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3427540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851201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1ECAD0-340A-3F41-9287-9B0881AB7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LASSO Regularization for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dirty="0"/>
                  <a:t>Similar to linear regression, we can use LASSO regularization with logistic regression</a:t>
                </a:r>
              </a:p>
              <a:p>
                <a:pPr lvl="1"/>
                <a:r>
                  <a:rPr lang="en-US" dirty="0"/>
                  <a:t>Forces the weighting coefficients to be sparse. </a:t>
                </a:r>
              </a:p>
              <a:p>
                <a:r>
                  <a:rPr lang="en-US" dirty="0"/>
                  <a:t>Add L1 penalty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</a:rPr>
                          <m:t>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unc>
                              <m:func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>
                                    <a:latin typeface="Cambria Math" panose="02040503050406030204" pitchFamily="18" charset="0"/>
                                  </a:rPr>
                                  <m:t>ln</m:t>
                                </m:r>
                              </m:fName>
                              <m:e>
                                <m:d>
                                  <m:dPr>
                                    <m:begChr m:val="["/>
                                    <m:endChr m:val="]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nary>
                                      <m:naryPr>
                                        <m:chr m:val="∑"/>
                                        <m:limLoc m:val="subSup"/>
                                        <m:supHide m:val="on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naryPr>
                                      <m:sub>
                                        <m:r>
                                          <m:rPr>
                                            <m:brk m:alnAt="9"/>
                                          </m:r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  <m:sup/>
                                      <m:e>
                                        <m:sSup>
                                          <m:sSup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𝑒</m:t>
                                            </m:r>
                                          </m:e>
                                          <m:sup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𝑧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𝑖𝑘</m:t>
                                                </m:r>
                                              </m:sub>
                                            </m:sSub>
                                          </m:sup>
                                        </m:sSup>
                                      </m:e>
                                    </m:nary>
                                  </m:e>
                                </m:d>
                              </m:e>
                            </m:func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𝑖𝑘</m:t>
                                </m:r>
                              </m:sub>
                            </m:sSub>
                          </m:e>
                        </m:d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e>
                            </m:d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r>
                  <a:rPr lang="en-US" dirty="0"/>
                  <a:t>The regularization level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 should be chosen via cross validation as before</a:t>
                </a:r>
              </a:p>
              <a:p>
                <a:r>
                  <a:rPr lang="en-US" dirty="0" err="1"/>
                  <a:t>Sklearn</a:t>
                </a:r>
                <a:r>
                  <a:rPr lang="en-US" dirty="0"/>
                  <a:t> implementation: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Default use l2 penalty, to reduce the magnitude of weights</a:t>
                </a:r>
              </a:p>
              <a:p>
                <a:r>
                  <a:rPr lang="en-US" dirty="0"/>
                  <a:t>C is the inverse of regularization strength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C</m:t>
                    </m:r>
                    <m:r>
                      <a:rPr lang="en-US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=1/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𝜆</m:t>
                    </m:r>
                  </m:oMath>
                </a14:m>
                <a:r>
                  <a:rPr lang="en-US" dirty="0"/>
                  <a:t>); must be a positive float. </a:t>
                </a:r>
              </a:p>
              <a:p>
                <a:pPr lvl="1"/>
                <a:r>
                  <a:rPr lang="en-US" dirty="0"/>
                  <a:t>Should use a large C is you do not want to apply regularization</a:t>
                </a:r>
              </a:p>
              <a:p>
                <a:r>
                  <a:rPr lang="en-US" dirty="0"/>
                  <a:t>Go through the LASSO part of the demo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64049A1-8EA5-314B-AD2D-54CAC92C427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113DFA-E813-494A-8F94-C5737B639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F1C38E-ED55-4F39-9406-429F221B6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3089" y="3244283"/>
            <a:ext cx="6824254" cy="69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7506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C7CB8-64C7-B349-BA3C-466897DA8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 through the 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3C4651-392E-4D43-9EEA-6648E4F208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 though the last part with LASSO regression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6CBB01-0FD0-DE44-86B0-374658BB1A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259698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You Should Know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Formulate a machine learning problem as a classification problem</a:t>
            </a:r>
          </a:p>
          <a:p>
            <a:pPr lvl="1"/>
            <a:r>
              <a:rPr lang="en-US" dirty="0"/>
              <a:t>Identify features, class variable, training data</a:t>
            </a:r>
          </a:p>
          <a:p>
            <a:r>
              <a:rPr lang="en-US" dirty="0"/>
              <a:t>Visualize classification data using a scatter plot.  </a:t>
            </a:r>
          </a:p>
          <a:p>
            <a:r>
              <a:rPr lang="en-US" dirty="0"/>
              <a:t>Describe a linear classifier as an equation and on a plot.</a:t>
            </a:r>
          </a:p>
          <a:p>
            <a:pPr lvl="1"/>
            <a:r>
              <a:rPr lang="en-US" dirty="0"/>
              <a:t>Determine visually if data is perfect linearly separable.</a:t>
            </a:r>
          </a:p>
          <a:p>
            <a:r>
              <a:rPr lang="en-US" dirty="0"/>
              <a:t>Formulate a classification problem using logistic regression</a:t>
            </a:r>
          </a:p>
          <a:p>
            <a:pPr lvl="1"/>
            <a:r>
              <a:rPr lang="en-US" dirty="0"/>
              <a:t>Binary and multi-class</a:t>
            </a:r>
          </a:p>
          <a:p>
            <a:pPr lvl="1"/>
            <a:r>
              <a:rPr lang="en-US" dirty="0"/>
              <a:t>Describe the logistic and soft-max function</a:t>
            </a:r>
          </a:p>
          <a:p>
            <a:pPr lvl="1"/>
            <a:r>
              <a:rPr lang="en-US" dirty="0"/>
              <a:t>Understand the idea of using the logistic function to approximate the probability</a:t>
            </a:r>
          </a:p>
          <a:p>
            <a:r>
              <a:rPr lang="en-US" dirty="0"/>
              <a:t>Derive the loss function for ML estimation of the weights in logistic regression</a:t>
            </a:r>
          </a:p>
          <a:p>
            <a:r>
              <a:rPr lang="en-US" dirty="0"/>
              <a:t>Use </a:t>
            </a:r>
            <a:r>
              <a:rPr lang="en-US" dirty="0" err="1"/>
              <a:t>sklearn</a:t>
            </a:r>
            <a:r>
              <a:rPr lang="en-US" dirty="0"/>
              <a:t> packages to fit logistic regression models</a:t>
            </a:r>
          </a:p>
          <a:p>
            <a:r>
              <a:rPr lang="en-US" dirty="0"/>
              <a:t>Measure the accuracy of classification: precision, recall, accuracy</a:t>
            </a:r>
          </a:p>
          <a:p>
            <a:r>
              <a:rPr lang="en-US" dirty="0"/>
              <a:t>Adjust threshold of classifiers for trading off types of classification errors.  Draw a ROC curve and determine AUC</a:t>
            </a:r>
          </a:p>
          <a:p>
            <a:r>
              <a:rPr lang="en-US" dirty="0"/>
              <a:t>Perform LASSO regularization for feature selection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5703" y="1456634"/>
            <a:ext cx="3512634" cy="4329817"/>
          </a:xfrm>
        </p:spPr>
        <p:txBody>
          <a:bodyPr/>
          <a:lstStyle/>
          <a:p>
            <a:r>
              <a:rPr lang="en-US" dirty="0"/>
              <a:t>Follow standard pandas routine</a:t>
            </a:r>
          </a:p>
          <a:p>
            <a:r>
              <a:rPr lang="en-US" dirty="0"/>
              <a:t>All code in Lect06_Demo.ipynb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1636442"/>
            <a:ext cx="6105525" cy="3429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436469" y="4215558"/>
            <a:ext cx="23177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Class = 2 =&gt; benign</a:t>
            </a:r>
          </a:p>
          <a:p>
            <a:r>
              <a:rPr lang="en-US" dirty="0"/>
              <a:t>Class = 4 =&gt; malignant </a:t>
            </a:r>
          </a:p>
        </p:txBody>
      </p:sp>
      <p:cxnSp>
        <p:nvCxnSpPr>
          <p:cNvPr id="8" name="Straight Arrow Connector 7"/>
          <p:cNvCxnSpPr>
            <a:cxnSpLocks/>
          </p:cNvCxnSpPr>
          <p:nvPr/>
        </p:nvCxnSpPr>
        <p:spPr>
          <a:xfrm flipH="1">
            <a:off x="6939654" y="4492701"/>
            <a:ext cx="313657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3278459" y="2286000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endCxn id="9" idx="6"/>
          </p:cNvCxnSpPr>
          <p:nvPr/>
        </p:nvCxnSpPr>
        <p:spPr>
          <a:xfrm flipH="1" flipV="1">
            <a:off x="4315522" y="2492298"/>
            <a:ext cx="3356517" cy="4404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1538498" y="2417025"/>
            <a:ext cx="1037063" cy="412595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/>
          <p:nvPr/>
        </p:nvCxnSpPr>
        <p:spPr>
          <a:xfrm flipH="1" flipV="1">
            <a:off x="2463538" y="2741987"/>
            <a:ext cx="5208501" cy="2939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94702" y="2829620"/>
            <a:ext cx="2306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Drops missing samples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3FC90D-2329-6447-8086-31AF102C9A21}"/>
              </a:ext>
            </a:extLst>
          </p:cNvPr>
          <p:cNvSpPr/>
          <p:nvPr/>
        </p:nvSpPr>
        <p:spPr>
          <a:xfrm>
            <a:off x="801482" y="5264173"/>
            <a:ext cx="1181476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See following for explanation of attributes</a:t>
            </a:r>
          </a:p>
          <a:p>
            <a:r>
              <a:rPr lang="en-US" dirty="0"/>
              <a:t>https://</a:t>
            </a:r>
            <a:r>
              <a:rPr lang="en-US" dirty="0" err="1"/>
              <a:t>archive.ics.uci.edu</a:t>
            </a:r>
            <a:r>
              <a:rPr lang="en-US" dirty="0"/>
              <a:t>/ml/machine-learning-databases/breast-cancer-</a:t>
            </a:r>
            <a:r>
              <a:rPr lang="en-US" dirty="0" err="1"/>
              <a:t>wisconsin</a:t>
            </a:r>
            <a:r>
              <a:rPr lang="en-US" dirty="0"/>
              <a:t>/breast-cancer-</a:t>
            </a:r>
            <a:r>
              <a:rPr lang="en-US" dirty="0" err="1"/>
              <a:t>wisconsin.names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38458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Visualizing the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8</a:t>
            </a:fld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Scatter plot of points from each class</a:t>
            </a:r>
          </a:p>
          <a:p>
            <a:r>
              <a:rPr lang="en-US" dirty="0"/>
              <a:t>Plot not informative</a:t>
            </a:r>
          </a:p>
          <a:p>
            <a:pPr lvl="1"/>
            <a:r>
              <a:rPr lang="en-US" dirty="0"/>
              <a:t>Many points overlap</a:t>
            </a:r>
          </a:p>
          <a:p>
            <a:pPr lvl="1"/>
            <a:r>
              <a:rPr lang="en-US" dirty="0"/>
              <a:t>Relative frequency at each point not visible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691" y="1811792"/>
            <a:ext cx="5372100" cy="3619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951" y="2860358"/>
            <a:ext cx="5338493" cy="305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127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Improving the Plot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637A9-119A-49DA-BD12-AAC58B377D80}" type="slidenum">
              <a:rPr lang="en-US" smtClean="0"/>
              <a:t>9</a:t>
            </a:fld>
            <a:endParaRPr lang="en-US" dirty="0"/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6365951" y="1456634"/>
            <a:ext cx="5052386" cy="4329817"/>
          </a:xfrm>
        </p:spPr>
        <p:txBody>
          <a:bodyPr/>
          <a:lstStyle/>
          <a:p>
            <a:r>
              <a:rPr lang="en-US" dirty="0"/>
              <a:t>Make circle size proportional to count</a:t>
            </a:r>
          </a:p>
          <a:p>
            <a:r>
              <a:rPr lang="en-US" dirty="0"/>
              <a:t>Many gymnastics to make this plot in python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821" y="1853967"/>
            <a:ext cx="4989338" cy="35362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0301" y="2326084"/>
            <a:ext cx="5534025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564647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Violet II">
      <a:dk1>
        <a:sysClr val="windowText" lastClr="000000"/>
      </a:dk1>
      <a:lt1>
        <a:sysClr val="window" lastClr="FFFFFF"/>
      </a:lt1>
      <a:dk2>
        <a:srgbClr val="632E62"/>
      </a:dk2>
      <a:lt2>
        <a:srgbClr val="EAE5EB"/>
      </a:lt2>
      <a:accent1>
        <a:srgbClr val="92278F"/>
      </a:accent1>
      <a:accent2>
        <a:srgbClr val="9B57D3"/>
      </a:accent2>
      <a:accent3>
        <a:srgbClr val="755DD9"/>
      </a:accent3>
      <a:accent4>
        <a:srgbClr val="665EB8"/>
      </a:accent4>
      <a:accent5>
        <a:srgbClr val="45A5ED"/>
      </a:accent5>
      <a:accent6>
        <a:srgbClr val="5982DB"/>
      </a:accent6>
      <a:hlink>
        <a:srgbClr val="0066FF"/>
      </a:hlink>
      <a:folHlink>
        <a:srgbClr val="666699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02006FA4-1611-4B07-AF7F-85CF6D20EB3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8325</TotalTime>
  <Words>3762</Words>
  <Application>Microsoft Office PowerPoint</Application>
  <PresentationFormat>Widescreen</PresentationFormat>
  <Paragraphs>641</Paragraphs>
  <Slides>66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0" baseType="lpstr">
      <vt:lpstr>Calibri</vt:lpstr>
      <vt:lpstr>Cambria Math</vt:lpstr>
      <vt:lpstr>Wingdings</vt:lpstr>
      <vt:lpstr>Retrospect</vt:lpstr>
      <vt:lpstr>Unit 6  Linear Classification &amp; Logistic Regression</vt:lpstr>
      <vt:lpstr>Learning Objectives</vt:lpstr>
      <vt:lpstr>Outline </vt:lpstr>
      <vt:lpstr>Diagnosing Breast Cancer</vt:lpstr>
      <vt:lpstr>Data</vt:lpstr>
      <vt:lpstr>Demo on Github</vt:lpstr>
      <vt:lpstr>Loading The Data</vt:lpstr>
      <vt:lpstr>Visualizing the Data</vt:lpstr>
      <vt:lpstr>Improving the Plot</vt:lpstr>
      <vt:lpstr>In-Class Exercise</vt:lpstr>
      <vt:lpstr>A Possible Classification Rule</vt:lpstr>
      <vt:lpstr>Mangasarian’s Original Paper</vt:lpstr>
      <vt:lpstr>Outline </vt:lpstr>
      <vt:lpstr>Classification</vt:lpstr>
      <vt:lpstr>Linear Classifier</vt:lpstr>
      <vt:lpstr>Breast Cancer Example</vt:lpstr>
      <vt:lpstr>Breast Cancer Example</vt:lpstr>
      <vt:lpstr>Linear vs. Non-Linear</vt:lpstr>
      <vt:lpstr>Perfect Linear Separability</vt:lpstr>
      <vt:lpstr>Most Data not Perfectly Separable</vt:lpstr>
      <vt:lpstr>Non-Uniqueness</vt:lpstr>
      <vt:lpstr>In-Class Exercise</vt:lpstr>
      <vt:lpstr>Outline </vt:lpstr>
      <vt:lpstr>Hard vs. Soft Decision Classifiers</vt:lpstr>
      <vt:lpstr>Why Use Soft Decision Classifiers?</vt:lpstr>
      <vt:lpstr>Logistic Model for Binary Classification</vt:lpstr>
      <vt:lpstr>Logistic Model as a “Soft” Classifier</vt:lpstr>
      <vt:lpstr>Hard vs. Soft Classification in 2D</vt:lpstr>
      <vt:lpstr>Multi-Class Logistic Regression</vt:lpstr>
      <vt:lpstr>Softmax Example</vt:lpstr>
      <vt:lpstr>Softmax Properties</vt:lpstr>
      <vt:lpstr>Multi-Class Logistic Regression Decision Regions</vt:lpstr>
      <vt:lpstr>Transform Linear Models</vt:lpstr>
      <vt:lpstr>Using Transformed Features</vt:lpstr>
      <vt:lpstr>In-Class Exercise</vt:lpstr>
      <vt:lpstr>Outline </vt:lpstr>
      <vt:lpstr>How To Fit Logistic Models?</vt:lpstr>
      <vt:lpstr>Maximum Likelihood Principle</vt:lpstr>
      <vt:lpstr>Binary Cross Entropy</vt:lpstr>
      <vt:lpstr>Visualizing BCE</vt:lpstr>
      <vt:lpstr>Min and Argmin</vt:lpstr>
      <vt:lpstr>MLE Using Argmax</vt:lpstr>
      <vt:lpstr>Log Likelihood</vt:lpstr>
      <vt:lpstr>Logistic Loss = Binary Cross Entropy</vt:lpstr>
      <vt:lpstr>Multi-Class Classification</vt:lpstr>
      <vt:lpstr>Gradient Calculations</vt:lpstr>
      <vt:lpstr>Numerical Optimization</vt:lpstr>
      <vt:lpstr>In-Class Exercise</vt:lpstr>
      <vt:lpstr>Outline </vt:lpstr>
      <vt:lpstr>Fitting Two Variables</vt:lpstr>
      <vt:lpstr>Visualizing the Decision Regions</vt:lpstr>
      <vt:lpstr>Fitting All The Variables</vt:lpstr>
      <vt:lpstr>In-Class Exercise</vt:lpstr>
      <vt:lpstr>Outline </vt:lpstr>
      <vt:lpstr>Errors in Binary Classification</vt:lpstr>
      <vt:lpstr>Many Other Metrics</vt:lpstr>
      <vt:lpstr>Breast Cancer</vt:lpstr>
      <vt:lpstr>Go through the demo</vt:lpstr>
      <vt:lpstr>Hard Decisions</vt:lpstr>
      <vt:lpstr>ROC Curve</vt:lpstr>
      <vt:lpstr>Area Under the Curve (AUC)</vt:lpstr>
      <vt:lpstr>Multi-Class Classification in Python</vt:lpstr>
      <vt:lpstr>Metrics for Multiclass Classification</vt:lpstr>
      <vt:lpstr>LASSO Regularization for Logistic Regression</vt:lpstr>
      <vt:lpstr>Go through the demo</vt:lpstr>
      <vt:lpstr>What You Should Know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Sundeep Rangan</dc:creator>
  <cp:lastModifiedBy>Sundeep Rangan</cp:lastModifiedBy>
  <cp:revision>567</cp:revision>
  <cp:lastPrinted>2018-02-26T02:45:01Z</cp:lastPrinted>
  <dcterms:created xsi:type="dcterms:W3CDTF">2015-03-22T11:15:32Z</dcterms:created>
  <dcterms:modified xsi:type="dcterms:W3CDTF">2020-09-26T17:32:15Z</dcterms:modified>
</cp:coreProperties>
</file>